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7" r:id="rId2"/>
    <p:sldId id="256" r:id="rId3"/>
    <p:sldId id="259" r:id="rId4"/>
    <p:sldId id="258" r:id="rId5"/>
    <p:sldId id="260" r:id="rId6"/>
    <p:sldId id="290" r:id="rId7"/>
    <p:sldId id="291" r:id="rId8"/>
    <p:sldId id="292" r:id="rId9"/>
    <p:sldId id="263" r:id="rId10"/>
    <p:sldId id="293" r:id="rId11"/>
    <p:sldId id="294" r:id="rId12"/>
    <p:sldId id="264" r:id="rId13"/>
    <p:sldId id="381" r:id="rId14"/>
    <p:sldId id="383" r:id="rId15"/>
    <p:sldId id="382" r:id="rId16"/>
    <p:sldId id="262" r:id="rId17"/>
    <p:sldId id="267" r:id="rId18"/>
    <p:sldId id="266" r:id="rId19"/>
    <p:sldId id="265" r:id="rId20"/>
    <p:sldId id="268" r:id="rId21"/>
    <p:sldId id="269" r:id="rId22"/>
    <p:sldId id="270" r:id="rId23"/>
    <p:sldId id="271" r:id="rId24"/>
    <p:sldId id="272" r:id="rId25"/>
    <p:sldId id="384" r:id="rId26"/>
    <p:sldId id="385" r:id="rId27"/>
    <p:sldId id="273" r:id="rId28"/>
    <p:sldId id="274" r:id="rId29"/>
    <p:sldId id="386" r:id="rId30"/>
    <p:sldId id="275" r:id="rId31"/>
    <p:sldId id="276" r:id="rId32"/>
    <p:sldId id="277" r:id="rId33"/>
    <p:sldId id="278" r:id="rId34"/>
    <p:sldId id="295" r:id="rId35"/>
    <p:sldId id="296" r:id="rId36"/>
    <p:sldId id="372" r:id="rId37"/>
    <p:sldId id="297" r:id="rId38"/>
    <p:sldId id="298" r:id="rId39"/>
    <p:sldId id="299" r:id="rId40"/>
    <p:sldId id="300" r:id="rId41"/>
    <p:sldId id="301" r:id="rId42"/>
    <p:sldId id="302" r:id="rId43"/>
    <p:sldId id="303" r:id="rId44"/>
    <p:sldId id="304" r:id="rId45"/>
    <p:sldId id="312" r:id="rId46"/>
    <p:sldId id="373" r:id="rId47"/>
    <p:sldId id="307" r:id="rId48"/>
    <p:sldId id="308" r:id="rId49"/>
    <p:sldId id="309" r:id="rId50"/>
    <p:sldId id="311" r:id="rId51"/>
    <p:sldId id="313" r:id="rId52"/>
    <p:sldId id="314" r:id="rId53"/>
    <p:sldId id="320" r:id="rId54"/>
    <p:sldId id="321" r:id="rId55"/>
    <p:sldId id="322" r:id="rId56"/>
    <p:sldId id="323" r:id="rId57"/>
    <p:sldId id="324" r:id="rId58"/>
    <p:sldId id="326" r:id="rId59"/>
    <p:sldId id="327" r:id="rId60"/>
    <p:sldId id="328" r:id="rId61"/>
    <p:sldId id="329" r:id="rId62"/>
    <p:sldId id="378" r:id="rId63"/>
    <p:sldId id="379" r:id="rId64"/>
    <p:sldId id="330" r:id="rId65"/>
    <p:sldId id="333" r:id="rId66"/>
    <p:sldId id="337" r:id="rId67"/>
    <p:sldId id="387" r:id="rId68"/>
    <p:sldId id="338" r:id="rId69"/>
    <p:sldId id="339" r:id="rId70"/>
    <p:sldId id="344" r:id="rId71"/>
    <p:sldId id="388" r:id="rId72"/>
    <p:sldId id="345" r:id="rId73"/>
    <p:sldId id="346" r:id="rId74"/>
    <p:sldId id="347" r:id="rId75"/>
    <p:sldId id="374" r:id="rId76"/>
    <p:sldId id="380" r:id="rId77"/>
    <p:sldId id="375" r:id="rId78"/>
    <p:sldId id="376" r:id="rId79"/>
    <p:sldId id="377" r:id="rId80"/>
    <p:sldId id="348" r:id="rId81"/>
    <p:sldId id="349" r:id="rId82"/>
    <p:sldId id="353" r:id="rId83"/>
    <p:sldId id="354" r:id="rId84"/>
    <p:sldId id="355" r:id="rId85"/>
    <p:sldId id="358" r:id="rId86"/>
    <p:sldId id="359" r:id="rId87"/>
    <p:sldId id="279" r:id="rId88"/>
    <p:sldId id="362" r:id="rId89"/>
    <p:sldId id="363" r:id="rId90"/>
    <p:sldId id="364" r:id="rId91"/>
    <p:sldId id="366" r:id="rId92"/>
    <p:sldId id="365" r:id="rId93"/>
    <p:sldId id="367" r:id="rId94"/>
    <p:sldId id="368" r:id="rId95"/>
    <p:sldId id="369" r:id="rId96"/>
    <p:sldId id="370" r:id="rId97"/>
    <p:sldId id="371" r:id="rId98"/>
    <p:sldId id="389" r:id="rId99"/>
    <p:sldId id="390" r:id="rId100"/>
    <p:sldId id="391" r:id="rId101"/>
    <p:sldId id="392" r:id="rId102"/>
    <p:sldId id="393" r:id="rId103"/>
    <p:sldId id="394" r:id="rId104"/>
    <p:sldId id="395" r:id="rId105"/>
    <p:sldId id="396" r:id="rId106"/>
    <p:sldId id="397" r:id="rId107"/>
    <p:sldId id="398" r:id="rId108"/>
    <p:sldId id="399" r:id="rId109"/>
    <p:sldId id="400"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junatha C" initials="M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8T10:38:47.358"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673E0-F01C-4108-A884-CCF87D5045BA}" type="datetimeFigureOut">
              <a:rPr lang="en-IN" smtClean="0"/>
              <a:t>12-02-2023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CE450-96BE-4D64-A813-0B78078B0097}" type="slidenum">
              <a:rPr lang="en-IN" smtClean="0"/>
              <a:t>‹#›</a:t>
            </a:fld>
            <a:endParaRPr lang="en-IN"/>
          </a:p>
        </p:txBody>
      </p:sp>
    </p:spTree>
    <p:extLst>
      <p:ext uri="{BB962C8B-B14F-4D97-AF65-F5344CB8AC3E}">
        <p14:creationId xmlns:p14="http://schemas.microsoft.com/office/powerpoint/2010/main" val="3278515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D08987E-F4F5-4975-B1F9-428B1A47B94E}"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168884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08987E-F4F5-4975-B1F9-428B1A47B94E}"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359002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08987E-F4F5-4975-B1F9-428B1A47B94E}"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331610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08987E-F4F5-4975-B1F9-428B1A47B94E}"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215480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08987E-F4F5-4975-B1F9-428B1A47B94E}"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363950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D08987E-F4F5-4975-B1F9-428B1A47B94E}" type="datetimeFigureOut">
              <a:rPr lang="en-IN" smtClean="0"/>
              <a:t>12-02-2023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3505989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D08987E-F4F5-4975-B1F9-428B1A47B94E}" type="datetimeFigureOut">
              <a:rPr lang="en-IN" smtClean="0"/>
              <a:t>12-02-2023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2721351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D08987E-F4F5-4975-B1F9-428B1A47B94E}" type="datetimeFigureOut">
              <a:rPr lang="en-IN" smtClean="0"/>
              <a:t>12-02-2023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2831631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08987E-F4F5-4975-B1F9-428B1A47B94E}" type="datetimeFigureOut">
              <a:rPr lang="en-IN" smtClean="0"/>
              <a:t>12-02-2023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419421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08987E-F4F5-4975-B1F9-428B1A47B94E}" type="datetimeFigureOut">
              <a:rPr lang="en-IN" smtClean="0"/>
              <a:t>12-02-2023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3815567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08987E-F4F5-4975-B1F9-428B1A47B94E}" type="datetimeFigureOut">
              <a:rPr lang="en-IN" smtClean="0"/>
              <a:t>12-02-2023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21A6D4-A4F7-44E3-A0DB-15502970FBD5}" type="slidenum">
              <a:rPr lang="en-IN" smtClean="0"/>
              <a:t>‹#›</a:t>
            </a:fld>
            <a:endParaRPr lang="en-IN"/>
          </a:p>
        </p:txBody>
      </p:sp>
    </p:spTree>
    <p:extLst>
      <p:ext uri="{BB962C8B-B14F-4D97-AF65-F5344CB8AC3E}">
        <p14:creationId xmlns:p14="http://schemas.microsoft.com/office/powerpoint/2010/main" val="2083853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8987E-F4F5-4975-B1F9-428B1A47B94E}" type="datetimeFigureOut">
              <a:rPr lang="en-IN" smtClean="0"/>
              <a:t>12-02-2023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21A6D4-A4F7-44E3-A0DB-15502970FBD5}" type="slidenum">
              <a:rPr lang="en-IN" smtClean="0"/>
              <a:t>‹#›</a:t>
            </a:fld>
            <a:endParaRPr lang="en-IN"/>
          </a:p>
        </p:txBody>
      </p:sp>
    </p:spTree>
    <p:extLst>
      <p:ext uri="{BB962C8B-B14F-4D97-AF65-F5344CB8AC3E}">
        <p14:creationId xmlns:p14="http://schemas.microsoft.com/office/powerpoint/2010/main" val="2568169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manju.chem20@gmail.com" TargetMode="External"/><Relationship Id="rId4" Type="http://schemas.openxmlformats.org/officeDocument/2006/relationships/hyperlink" Target="mailto:manjunathac@rvce.edu.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0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3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10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0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7.jpg"/></Relationships>
</file>

<file path=ppt/slides/_rels/slide10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hyperlink" Target="https://www.researchgate.net/publication/324486831_RFID_based_supermarket_shopping_system" TargetMode="Externa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hyperlink" Target="https://www.researchgate.net/publication/324486831_RFID_based_supermarket_shopping_system" TargetMode="Externa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hyperlink" Target="https://www.researchgate.net/publication/324486831_RFID_based_supermarket_shopping_system" TargetMode="Externa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hyperlink" Target="https://www.researchgate.net/publication/324486831_RFID_based_supermarket_shopping_system" TargetMode="External"/><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4.jpeg"/><Relationship Id="rId5" Type="http://schemas.openxmlformats.org/officeDocument/2006/relationships/image" Target="../media/image35.jpeg"/><Relationship Id="rId10" Type="http://schemas.openxmlformats.org/officeDocument/2006/relationships/image" Target="../media/image3.png"/><Relationship Id="rId4" Type="http://schemas.openxmlformats.org/officeDocument/2006/relationships/image" Target="../media/image34.png"/><Relationship Id="rId9"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emf"/><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64.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4.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gif"/><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Carbon_nanotube" TargetMode="External"/><Relationship Id="rId2" Type="http://schemas.openxmlformats.org/officeDocument/2006/relationships/hyperlink" Target="https://en.wikipedia.org/wiki/Charcoal" TargetMode="Externa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s://en.wikipedia.org/wiki/Fulleren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4.gif"/></Relationships>
</file>

<file path=ppt/slides/_rels/slide72.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4.jpe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7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5.jpg"/><Relationship Id="rId4" Type="http://schemas.openxmlformats.org/officeDocument/2006/relationships/image" Target="../media/image94.jpg"/></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4.jpg"/></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4.jpg"/></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4.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gi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8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04.png"/><Relationship Id="rId7" Type="http://schemas.openxmlformats.org/officeDocument/2006/relationships/image" Target="../media/image3.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1.jpe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4.jpeg"/></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4.jpe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5.png"/><Relationship Id="rId4" Type="http://schemas.openxmlformats.org/officeDocument/2006/relationships/image" Target="../media/image114.png"/></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9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9" y="0"/>
            <a:ext cx="3686475" cy="123675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1331" y="188126"/>
            <a:ext cx="1968001" cy="37305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904043800"/>
              </p:ext>
            </p:extLst>
          </p:nvPr>
        </p:nvGraphicFramePr>
        <p:xfrm>
          <a:off x="1031965" y="1236752"/>
          <a:ext cx="10097589" cy="2264044"/>
        </p:xfrm>
        <a:graphic>
          <a:graphicData uri="http://schemas.openxmlformats.org/drawingml/2006/table">
            <a:tbl>
              <a:tblPr>
                <a:tableStyleId>{5C22544A-7EE6-4342-B048-85BDC9FD1C3A}</a:tableStyleId>
              </a:tblPr>
              <a:tblGrid>
                <a:gridCol w="1886908">
                  <a:extLst>
                    <a:ext uri="{9D8B030D-6E8A-4147-A177-3AD203B41FA5}">
                      <a16:colId xmlns:a16="http://schemas.microsoft.com/office/drawing/2014/main" val="2693777814"/>
                    </a:ext>
                  </a:extLst>
                </a:gridCol>
                <a:gridCol w="287850">
                  <a:extLst>
                    <a:ext uri="{9D8B030D-6E8A-4147-A177-3AD203B41FA5}">
                      <a16:colId xmlns:a16="http://schemas.microsoft.com/office/drawing/2014/main" val="2343341736"/>
                    </a:ext>
                  </a:extLst>
                </a:gridCol>
                <a:gridCol w="1732065">
                  <a:extLst>
                    <a:ext uri="{9D8B030D-6E8A-4147-A177-3AD203B41FA5}">
                      <a16:colId xmlns:a16="http://schemas.microsoft.com/office/drawing/2014/main" val="3141619998"/>
                    </a:ext>
                  </a:extLst>
                </a:gridCol>
                <a:gridCol w="1824375">
                  <a:extLst>
                    <a:ext uri="{9D8B030D-6E8A-4147-A177-3AD203B41FA5}">
                      <a16:colId xmlns:a16="http://schemas.microsoft.com/office/drawing/2014/main" val="1269972089"/>
                    </a:ext>
                  </a:extLst>
                </a:gridCol>
                <a:gridCol w="1828346">
                  <a:extLst>
                    <a:ext uri="{9D8B030D-6E8A-4147-A177-3AD203B41FA5}">
                      <a16:colId xmlns:a16="http://schemas.microsoft.com/office/drawing/2014/main" val="2674458052"/>
                    </a:ext>
                  </a:extLst>
                </a:gridCol>
                <a:gridCol w="287850">
                  <a:extLst>
                    <a:ext uri="{9D8B030D-6E8A-4147-A177-3AD203B41FA5}">
                      <a16:colId xmlns:a16="http://schemas.microsoft.com/office/drawing/2014/main" val="2467387138"/>
                    </a:ext>
                  </a:extLst>
                </a:gridCol>
                <a:gridCol w="2250195">
                  <a:extLst>
                    <a:ext uri="{9D8B030D-6E8A-4147-A177-3AD203B41FA5}">
                      <a16:colId xmlns:a16="http://schemas.microsoft.com/office/drawing/2014/main" val="1998150896"/>
                    </a:ext>
                  </a:extLst>
                </a:gridCol>
              </a:tblGrid>
              <a:tr h="375618">
                <a:tc gridSpan="7">
                  <a:txBody>
                    <a:bodyPr/>
                    <a:lstStyle/>
                    <a:p>
                      <a:pPr indent="-1270" algn="ctr">
                        <a:lnSpc>
                          <a:spcPct val="107000"/>
                        </a:lnSpc>
                        <a:spcAft>
                          <a:spcPts val="0"/>
                        </a:spcAft>
                        <a:tabLst>
                          <a:tab pos="4416425" algn="l"/>
                          <a:tab pos="4658360" algn="l"/>
                        </a:tabLst>
                      </a:pPr>
                      <a:r>
                        <a:rPr lang="en-IN" sz="2000" b="1" dirty="0">
                          <a:effectLst/>
                        </a:rPr>
                        <a:t>Semester: I/II</a:t>
                      </a:r>
                      <a:endParaRPr lang="en-IN" sz="2000" b="1" dirty="0">
                        <a:effectLst/>
                        <a:latin typeface="Calibri" panose="020F0502020204030204" pitchFamily="34" charset="0"/>
                        <a:ea typeface="Calibri" panose="020F0502020204030204" pitchFamily="34"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70185762"/>
                  </a:ext>
                </a:extLst>
              </a:tr>
              <a:tr h="791195">
                <a:tc gridSpan="7">
                  <a:txBody>
                    <a:bodyPr/>
                    <a:lstStyle/>
                    <a:p>
                      <a:pPr indent="-1270" algn="ctr">
                        <a:lnSpc>
                          <a:spcPct val="107000"/>
                        </a:lnSpc>
                        <a:spcAft>
                          <a:spcPts val="0"/>
                        </a:spcAft>
                        <a:tabLst>
                          <a:tab pos="4416425" algn="l"/>
                          <a:tab pos="4658360" algn="l"/>
                        </a:tabLst>
                      </a:pPr>
                      <a:r>
                        <a:rPr lang="en-IN" sz="2400" b="1" dirty="0">
                          <a:effectLst/>
                        </a:rPr>
                        <a:t>CHEMISTRY OF SMART MATERIALS AND DEVICES</a:t>
                      </a:r>
                      <a:endParaRPr lang="en-IN" sz="2000" b="1" dirty="0">
                        <a:effectLst/>
                      </a:endParaRPr>
                    </a:p>
                    <a:p>
                      <a:pPr indent="-1270" algn="ctr">
                        <a:lnSpc>
                          <a:spcPct val="107000"/>
                        </a:lnSpc>
                        <a:spcAft>
                          <a:spcPts val="0"/>
                        </a:spcAft>
                      </a:pPr>
                      <a:r>
                        <a:rPr lang="en-IN" sz="2000" b="1" dirty="0">
                          <a:effectLst/>
                        </a:rPr>
                        <a:t>(Category: Professional Core Course</a:t>
                      </a:r>
                      <a:r>
                        <a:rPr lang="en-IN" sz="2000" b="1" dirty="0" smtClean="0">
                          <a:effectLst/>
                        </a:rPr>
                        <a:t>)       Stream: CS  </a:t>
                      </a:r>
                      <a:r>
                        <a:rPr lang="en-IN" sz="2000" b="1" dirty="0">
                          <a:effectLst/>
                        </a:rPr>
                        <a:t>(Theory and Practice)</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6">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966296757"/>
                  </a:ext>
                </a:extLst>
              </a:tr>
              <a:tr h="375618">
                <a:tc>
                  <a:txBody>
                    <a:bodyPr/>
                    <a:lstStyle/>
                    <a:p>
                      <a:pPr indent="-1270">
                        <a:lnSpc>
                          <a:spcPct val="107000"/>
                        </a:lnSpc>
                        <a:spcAft>
                          <a:spcPts val="0"/>
                        </a:spcAft>
                        <a:tabLst>
                          <a:tab pos="4416425" algn="l"/>
                          <a:tab pos="4658360" algn="l"/>
                        </a:tabLst>
                      </a:pPr>
                      <a:r>
                        <a:rPr lang="en-IN" sz="2000" b="1" dirty="0">
                          <a:effectLst/>
                        </a:rPr>
                        <a:t>Course Code</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nSpc>
                          <a:spcPct val="107000"/>
                        </a:lnSpc>
                        <a:spcAft>
                          <a:spcPts val="0"/>
                        </a:spcAft>
                        <a:tabLst>
                          <a:tab pos="4416425" algn="l"/>
                          <a:tab pos="4658360" algn="l"/>
                        </a:tabLst>
                      </a:pPr>
                      <a:r>
                        <a:rPr lang="en-IN" sz="2000" b="1" dirty="0">
                          <a:effectLst/>
                        </a:rPr>
                        <a:t>:</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nSpc>
                          <a:spcPct val="107000"/>
                        </a:lnSpc>
                        <a:spcAft>
                          <a:spcPts val="0"/>
                        </a:spcAft>
                      </a:pPr>
                      <a:r>
                        <a:rPr lang="en-IN" sz="2000" b="1" dirty="0" err="1">
                          <a:effectLst/>
                        </a:rPr>
                        <a:t>22CHY12A</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gn="just">
                        <a:lnSpc>
                          <a:spcPct val="107000"/>
                        </a:lnSpc>
                        <a:spcAft>
                          <a:spcPts val="0"/>
                        </a:spcAft>
                        <a:tabLst>
                          <a:tab pos="4416425" algn="l"/>
                          <a:tab pos="4658360" algn="l"/>
                        </a:tabLst>
                      </a:pPr>
                      <a:r>
                        <a:rPr lang="en-IN" sz="2000" b="1" dirty="0">
                          <a:effectLst/>
                        </a:rPr>
                        <a:t> </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gn="just">
                        <a:lnSpc>
                          <a:spcPct val="107000"/>
                        </a:lnSpc>
                        <a:spcAft>
                          <a:spcPts val="0"/>
                        </a:spcAft>
                        <a:tabLst>
                          <a:tab pos="4416425" algn="l"/>
                          <a:tab pos="4658360" algn="l"/>
                        </a:tabLst>
                      </a:pPr>
                      <a:r>
                        <a:rPr lang="en-IN" sz="2000" b="1" dirty="0">
                          <a:effectLst/>
                        </a:rPr>
                        <a:t>CIE </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gn="just">
                        <a:lnSpc>
                          <a:spcPct val="107000"/>
                        </a:lnSpc>
                        <a:spcAft>
                          <a:spcPts val="0"/>
                        </a:spcAft>
                        <a:tabLst>
                          <a:tab pos="4416425" algn="l"/>
                          <a:tab pos="4658360" algn="l"/>
                        </a:tabLst>
                      </a:pPr>
                      <a:r>
                        <a:rPr lang="en-IN" sz="2000" b="1">
                          <a:effectLst/>
                        </a:rPr>
                        <a:t>:</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nSpc>
                          <a:spcPct val="107000"/>
                        </a:lnSpc>
                        <a:spcAft>
                          <a:spcPts val="0"/>
                        </a:spcAft>
                        <a:tabLst>
                          <a:tab pos="4416425" algn="l"/>
                          <a:tab pos="4658360" algn="l"/>
                        </a:tabLst>
                      </a:pPr>
                      <a:r>
                        <a:rPr lang="en-IN" sz="2000" b="1" dirty="0" smtClean="0">
                          <a:effectLst/>
                        </a:rPr>
                        <a:t>100 </a:t>
                      </a:r>
                      <a:r>
                        <a:rPr lang="en-IN" sz="2000" b="1" dirty="0">
                          <a:effectLst/>
                        </a:rPr>
                        <a:t>Marks</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1350429591"/>
                  </a:ext>
                </a:extLst>
              </a:tr>
              <a:tr h="375618">
                <a:tc>
                  <a:txBody>
                    <a:bodyPr/>
                    <a:lstStyle/>
                    <a:p>
                      <a:pPr indent="-1270">
                        <a:lnSpc>
                          <a:spcPct val="107000"/>
                        </a:lnSpc>
                        <a:spcAft>
                          <a:spcPts val="0"/>
                        </a:spcAft>
                        <a:tabLst>
                          <a:tab pos="4416425" algn="l"/>
                          <a:tab pos="4658360" algn="l"/>
                        </a:tabLst>
                      </a:pPr>
                      <a:r>
                        <a:rPr lang="en-IN" sz="2000" b="1">
                          <a:effectLst/>
                        </a:rPr>
                        <a:t>Credits: L:T:P</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nSpc>
                          <a:spcPct val="107000"/>
                        </a:lnSpc>
                        <a:spcAft>
                          <a:spcPts val="0"/>
                        </a:spcAft>
                        <a:tabLst>
                          <a:tab pos="4416425" algn="l"/>
                          <a:tab pos="4658360" algn="l"/>
                        </a:tabLst>
                      </a:pPr>
                      <a:r>
                        <a:rPr lang="en-IN" sz="2000" b="1">
                          <a:effectLst/>
                        </a:rPr>
                        <a:t>:</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nSpc>
                          <a:spcPct val="107000"/>
                        </a:lnSpc>
                        <a:spcAft>
                          <a:spcPts val="0"/>
                        </a:spcAft>
                        <a:tabLst>
                          <a:tab pos="4416425" algn="l"/>
                          <a:tab pos="4658360" algn="l"/>
                        </a:tabLst>
                      </a:pPr>
                      <a:r>
                        <a:rPr lang="en-IN" sz="2000" b="1">
                          <a:effectLst/>
                        </a:rPr>
                        <a:t>3:0:1</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gn="just">
                        <a:lnSpc>
                          <a:spcPct val="107000"/>
                        </a:lnSpc>
                        <a:spcAft>
                          <a:spcPts val="0"/>
                        </a:spcAft>
                        <a:tabLst>
                          <a:tab pos="4416425" algn="l"/>
                          <a:tab pos="4658360" algn="l"/>
                        </a:tabLst>
                      </a:pPr>
                      <a:r>
                        <a:rPr lang="en-IN" sz="2000" b="1">
                          <a:effectLst/>
                        </a:rPr>
                        <a:t> </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gn="just">
                        <a:lnSpc>
                          <a:spcPct val="107000"/>
                        </a:lnSpc>
                        <a:spcAft>
                          <a:spcPts val="0"/>
                        </a:spcAft>
                        <a:tabLst>
                          <a:tab pos="4416425" algn="l"/>
                          <a:tab pos="4658360" algn="l"/>
                        </a:tabLst>
                      </a:pPr>
                      <a:r>
                        <a:rPr lang="en-IN" sz="2000" b="1" dirty="0">
                          <a:effectLst/>
                        </a:rPr>
                        <a:t>SEE </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gn="just">
                        <a:lnSpc>
                          <a:spcPct val="107000"/>
                        </a:lnSpc>
                        <a:spcAft>
                          <a:spcPts val="0"/>
                        </a:spcAft>
                        <a:tabLst>
                          <a:tab pos="4416425" algn="l"/>
                          <a:tab pos="4658360" algn="l"/>
                        </a:tabLst>
                      </a:pPr>
                      <a:r>
                        <a:rPr lang="en-IN" sz="2000" b="1" dirty="0">
                          <a:effectLst/>
                        </a:rPr>
                        <a:t>:</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nSpc>
                          <a:spcPct val="107000"/>
                        </a:lnSpc>
                        <a:spcAft>
                          <a:spcPts val="0"/>
                        </a:spcAft>
                        <a:tabLst>
                          <a:tab pos="4416425" algn="l"/>
                          <a:tab pos="4658360" algn="l"/>
                        </a:tabLst>
                      </a:pPr>
                      <a:r>
                        <a:rPr lang="en-IN" sz="2000" b="1" dirty="0">
                          <a:effectLst/>
                        </a:rPr>
                        <a:t>100 Marks</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1218862273"/>
                  </a:ext>
                </a:extLst>
              </a:tr>
              <a:tr h="345995">
                <a:tc>
                  <a:txBody>
                    <a:bodyPr/>
                    <a:lstStyle/>
                    <a:p>
                      <a:pPr indent="-1270">
                        <a:lnSpc>
                          <a:spcPct val="107000"/>
                        </a:lnSpc>
                        <a:spcAft>
                          <a:spcPts val="0"/>
                        </a:spcAft>
                        <a:tabLst>
                          <a:tab pos="4416425" algn="l"/>
                          <a:tab pos="4658360" algn="l"/>
                        </a:tabLst>
                      </a:pPr>
                      <a:r>
                        <a:rPr lang="en-IN" sz="2000" b="1">
                          <a:effectLst/>
                        </a:rPr>
                        <a:t>Total Hours</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nSpc>
                          <a:spcPct val="107000"/>
                        </a:lnSpc>
                        <a:spcAft>
                          <a:spcPts val="0"/>
                        </a:spcAft>
                        <a:tabLst>
                          <a:tab pos="4416425" algn="l"/>
                          <a:tab pos="4658360" algn="l"/>
                        </a:tabLst>
                      </a:pPr>
                      <a:r>
                        <a:rPr lang="en-IN" sz="2000" b="1">
                          <a:effectLst/>
                        </a:rPr>
                        <a:t>:</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nSpc>
                          <a:spcPct val="107000"/>
                        </a:lnSpc>
                        <a:spcAft>
                          <a:spcPts val="0"/>
                        </a:spcAft>
                        <a:tabLst>
                          <a:tab pos="4416425" algn="l"/>
                          <a:tab pos="4658360" algn="l"/>
                        </a:tabLst>
                      </a:pPr>
                      <a:r>
                        <a:rPr lang="en-IN" sz="2000" b="1">
                          <a:effectLst/>
                        </a:rPr>
                        <a:t>42L+ 30P</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gn="just">
                        <a:lnSpc>
                          <a:spcPct val="107000"/>
                        </a:lnSpc>
                        <a:spcAft>
                          <a:spcPts val="0"/>
                        </a:spcAft>
                        <a:tabLst>
                          <a:tab pos="4416425" algn="l"/>
                          <a:tab pos="4658360" algn="l"/>
                        </a:tabLst>
                      </a:pPr>
                      <a:r>
                        <a:rPr lang="en-IN" sz="2000" b="1" dirty="0">
                          <a:effectLst/>
                        </a:rPr>
                        <a:t> </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gn="just">
                        <a:lnSpc>
                          <a:spcPct val="107000"/>
                        </a:lnSpc>
                        <a:spcAft>
                          <a:spcPts val="0"/>
                        </a:spcAft>
                        <a:tabLst>
                          <a:tab pos="4416425" algn="l"/>
                          <a:tab pos="4658360" algn="l"/>
                        </a:tabLst>
                      </a:pPr>
                      <a:r>
                        <a:rPr lang="en-IN" sz="2000" b="1">
                          <a:effectLst/>
                        </a:rPr>
                        <a:t>SEE Duration</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gn="just">
                        <a:lnSpc>
                          <a:spcPct val="107000"/>
                        </a:lnSpc>
                        <a:spcAft>
                          <a:spcPts val="0"/>
                        </a:spcAft>
                        <a:tabLst>
                          <a:tab pos="4416425" algn="l"/>
                          <a:tab pos="4658360" algn="l"/>
                        </a:tabLst>
                      </a:pPr>
                      <a:r>
                        <a:rPr lang="en-IN" sz="2000" b="1">
                          <a:effectLst/>
                        </a:rPr>
                        <a:t>:</a:t>
                      </a:r>
                      <a:endParaRPr lang="en-IN" sz="2000" b="1">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tc>
                  <a:txBody>
                    <a:bodyPr/>
                    <a:lstStyle/>
                    <a:p>
                      <a:pPr indent="-1270">
                        <a:lnSpc>
                          <a:spcPct val="107000"/>
                        </a:lnSpc>
                        <a:spcAft>
                          <a:spcPts val="0"/>
                        </a:spcAft>
                        <a:tabLst>
                          <a:tab pos="4416425" algn="l"/>
                          <a:tab pos="4658360" algn="l"/>
                        </a:tabLst>
                      </a:pPr>
                      <a:r>
                        <a:rPr lang="en-IN" sz="2000" b="1" dirty="0">
                          <a:effectLst/>
                        </a:rPr>
                        <a:t>3 Hours</a:t>
                      </a:r>
                      <a:endParaRPr lang="en-IN" sz="2000" b="1" dirty="0">
                        <a:effectLst/>
                        <a:latin typeface="Calibri" panose="020F0502020204030204" pitchFamily="34" charset="0"/>
                        <a:ea typeface="Calibri" panose="020F0502020204030204" pitchFamily="3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2647334155"/>
                  </a:ext>
                </a:extLst>
              </a:tr>
            </a:tbl>
          </a:graphicData>
        </a:graphic>
      </p:graphicFrame>
      <p:sp>
        <p:nvSpPr>
          <p:cNvPr id="7" name="TextBox 10"/>
          <p:cNvSpPr txBox="1">
            <a:spLocks noChangeArrowheads="1"/>
          </p:cNvSpPr>
          <p:nvPr/>
        </p:nvSpPr>
        <p:spPr bwMode="auto">
          <a:xfrm>
            <a:off x="1840488" y="5041877"/>
            <a:ext cx="9123363" cy="12319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000" b="1" dirty="0" smtClean="0">
                <a:latin typeface="Doppio One" panose="02010603030000020804" pitchFamily="2" charset="0"/>
                <a:cs typeface="Arial" panose="020B0604020202020204" pitchFamily="34" charset="0"/>
              </a:rPr>
              <a:t>C MANJUNATHA,  </a:t>
            </a:r>
            <a:r>
              <a:rPr lang="en-US" altLang="en-US" sz="2000" b="1" dirty="0" err="1" smtClean="0">
                <a:latin typeface="Doppio One" panose="02010603030000020804" pitchFamily="2" charset="0"/>
                <a:cs typeface="Arial" panose="020B0604020202020204" pitchFamily="34" charset="0"/>
              </a:rPr>
              <a:t>Ph.D</a:t>
            </a:r>
            <a:r>
              <a:rPr lang="en-US" altLang="en-US" sz="2000" b="1" dirty="0" smtClean="0">
                <a:latin typeface="Doppio One" panose="02010603030000020804" pitchFamily="2" charset="0"/>
                <a:cs typeface="Arial" panose="020B0604020202020204" pitchFamily="34" charset="0"/>
              </a:rPr>
              <a:t>, </a:t>
            </a:r>
            <a:r>
              <a:rPr lang="en-US" altLang="en-US" sz="2000" b="1" dirty="0" err="1" smtClean="0">
                <a:latin typeface="Doppio One" panose="02010603030000020804" pitchFamily="2" charset="0"/>
                <a:cs typeface="Arial" panose="020B0604020202020204" pitchFamily="34" charset="0"/>
              </a:rPr>
              <a:t>MRSC</a:t>
            </a:r>
            <a:endParaRPr lang="en-US" altLang="en-US" sz="2000" b="1" dirty="0">
              <a:latin typeface="Doppio One" panose="02010603030000020804" pitchFamily="2" charset="0"/>
              <a:cs typeface="Arial" panose="020B0604020202020204" pitchFamily="34" charset="0"/>
            </a:endParaRPr>
          </a:p>
          <a:p>
            <a:pPr algn="ctr">
              <a:spcBef>
                <a:spcPct val="0"/>
              </a:spcBef>
              <a:buFontTx/>
              <a:buNone/>
            </a:pPr>
            <a:r>
              <a:rPr lang="en-US" altLang="en-US" sz="1800" dirty="0">
                <a:latin typeface="Doppio One" panose="02010603030000020804" pitchFamily="2" charset="0"/>
                <a:cs typeface="Arial" panose="020B0604020202020204" pitchFamily="34" charset="0"/>
              </a:rPr>
              <a:t>Assistant Professor, Department of Chemistry, RV College of Engineering</a:t>
            </a:r>
          </a:p>
          <a:p>
            <a:pPr algn="ctr">
              <a:spcBef>
                <a:spcPct val="0"/>
              </a:spcBef>
              <a:buFontTx/>
              <a:buNone/>
            </a:pPr>
            <a:r>
              <a:rPr lang="en-US" altLang="en-US" sz="1800" dirty="0">
                <a:latin typeface="Doppio One" panose="02010603030000020804" pitchFamily="2" charset="0"/>
                <a:cs typeface="Arial" panose="020B0604020202020204" pitchFamily="34" charset="0"/>
              </a:rPr>
              <a:t>Bengaluru-560059, INDIA, Phone: +91 9036651277  </a:t>
            </a:r>
          </a:p>
          <a:p>
            <a:pPr algn="ctr">
              <a:spcBef>
                <a:spcPct val="0"/>
              </a:spcBef>
              <a:buFontTx/>
              <a:buNone/>
            </a:pPr>
            <a:r>
              <a:rPr lang="en-US" altLang="en-US" sz="1800" dirty="0">
                <a:latin typeface="Doppio One" panose="02010603030000020804" pitchFamily="2" charset="0"/>
                <a:cs typeface="Arial" panose="020B0604020202020204" pitchFamily="34" charset="0"/>
              </a:rPr>
              <a:t>E-mail: </a:t>
            </a:r>
            <a:r>
              <a:rPr lang="en-US" altLang="en-US" sz="1800" dirty="0" err="1">
                <a:latin typeface="Doppio One" panose="02010603030000020804" pitchFamily="2" charset="0"/>
                <a:cs typeface="Arial" panose="020B0604020202020204" pitchFamily="34" charset="0"/>
                <a:hlinkClick r:id="rId4"/>
              </a:rPr>
              <a:t>manjunathac@rvce.edu.in</a:t>
            </a:r>
            <a:r>
              <a:rPr lang="en-US" altLang="en-US" sz="1800" dirty="0">
                <a:latin typeface="Doppio One" panose="02010603030000020804" pitchFamily="2" charset="0"/>
                <a:cs typeface="Arial" panose="020B0604020202020204" pitchFamily="34" charset="0"/>
              </a:rPr>
              <a:t>;  </a:t>
            </a:r>
            <a:r>
              <a:rPr lang="en-US" altLang="en-US" sz="1800" dirty="0">
                <a:latin typeface="Doppio One" panose="02010603030000020804" pitchFamily="2" charset="0"/>
                <a:cs typeface="Arial" panose="020B0604020202020204" pitchFamily="34" charset="0"/>
                <a:hlinkClick r:id="rId5"/>
              </a:rPr>
              <a:t>manju.chem20@gmail.com</a:t>
            </a:r>
            <a:endParaRPr lang="en-US" altLang="en-US" sz="1800" dirty="0">
              <a:latin typeface="Doppio One" panose="02010603030000020804" pitchFamily="2" charset="0"/>
              <a:cs typeface="Arial" panose="020B0604020202020204" pitchFamily="34" charset="0"/>
            </a:endParaRPr>
          </a:p>
        </p:txBody>
      </p:sp>
      <p:sp>
        <p:nvSpPr>
          <p:cNvPr id="8" name="Rectangle 7"/>
          <p:cNvSpPr/>
          <p:nvPr/>
        </p:nvSpPr>
        <p:spPr>
          <a:xfrm>
            <a:off x="2575764" y="4032687"/>
            <a:ext cx="6834050" cy="646331"/>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pPr algn="just"/>
            <a:r>
              <a:rPr lang="en-US" sz="3600" b="1" dirty="0"/>
              <a:t>Unit-IV- Smart sensors and devices</a:t>
            </a:r>
            <a:endParaRPr lang="en-IN" sz="3600" dirty="0"/>
          </a:p>
        </p:txBody>
      </p:sp>
    </p:spTree>
    <p:extLst>
      <p:ext uri="{BB962C8B-B14F-4D97-AF65-F5344CB8AC3E}">
        <p14:creationId xmlns:p14="http://schemas.microsoft.com/office/powerpoint/2010/main" val="952918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46724"/>
            <a:ext cx="8354340" cy="4177170"/>
          </a:xfrm>
          <a:prstGeom prst="rect">
            <a:avLst/>
          </a:prstGeom>
        </p:spPr>
      </p:pic>
      <p:pic>
        <p:nvPicPr>
          <p:cNvPr id="5" name="Picture 4"/>
          <p:cNvPicPr>
            <a:picLocks noChangeAspect="1"/>
          </p:cNvPicPr>
          <p:nvPr/>
        </p:nvPicPr>
        <p:blipFill>
          <a:blip r:embed="rId3"/>
          <a:stretch>
            <a:fillRect/>
          </a:stretch>
        </p:blipFill>
        <p:spPr>
          <a:xfrm>
            <a:off x="7145383" y="1808252"/>
            <a:ext cx="5057503" cy="505750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3519573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image17.png"/>
          <p:cNvPicPr/>
          <p:nvPr/>
        </p:nvPicPr>
        <p:blipFill>
          <a:blip r:embed="rId4"/>
          <a:srcRect/>
          <a:stretch>
            <a:fillRect/>
          </a:stretch>
        </p:blipFill>
        <p:spPr>
          <a:xfrm>
            <a:off x="2005875" y="1264055"/>
            <a:ext cx="7752079" cy="5358811"/>
          </a:xfrm>
          <a:prstGeom prst="rect">
            <a:avLst/>
          </a:prstGeom>
          <a:ln/>
        </p:spPr>
      </p:pic>
      <p:sp>
        <p:nvSpPr>
          <p:cNvPr id="5" name="Rectangle 4"/>
          <p:cNvSpPr/>
          <p:nvPr/>
        </p:nvSpPr>
        <p:spPr>
          <a:xfrm>
            <a:off x="2477676" y="532199"/>
            <a:ext cx="7148111" cy="40011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Three electrode systems used in electrochemical sensor </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364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Picture 3"/>
          <p:cNvPicPr>
            <a:picLocks noChangeAspect="1"/>
          </p:cNvPicPr>
          <p:nvPr/>
        </p:nvPicPr>
        <p:blipFill>
          <a:blip r:embed="rId4"/>
          <a:stretch>
            <a:fillRect/>
          </a:stretch>
        </p:blipFill>
        <p:spPr>
          <a:xfrm>
            <a:off x="306165" y="2255821"/>
            <a:ext cx="2889254" cy="2889254"/>
          </a:xfrm>
          <a:prstGeom prst="rect">
            <a:avLst/>
          </a:prstGeom>
        </p:spPr>
      </p:pic>
      <p:pic>
        <p:nvPicPr>
          <p:cNvPr id="7" name="Picture 6"/>
          <p:cNvPicPr>
            <a:picLocks noChangeAspect="1"/>
          </p:cNvPicPr>
          <p:nvPr/>
        </p:nvPicPr>
        <p:blipFill>
          <a:blip r:embed="rId5"/>
          <a:stretch>
            <a:fillRect/>
          </a:stretch>
        </p:blipFill>
        <p:spPr>
          <a:xfrm>
            <a:off x="3978144" y="3597127"/>
            <a:ext cx="3095896" cy="3095896"/>
          </a:xfrm>
          <a:prstGeom prst="rect">
            <a:avLst/>
          </a:prstGeom>
        </p:spPr>
      </p:pic>
      <p:pic>
        <p:nvPicPr>
          <p:cNvPr id="8" name="Picture 7"/>
          <p:cNvPicPr>
            <a:picLocks noChangeAspect="1"/>
          </p:cNvPicPr>
          <p:nvPr/>
        </p:nvPicPr>
        <p:blipFill>
          <a:blip r:embed="rId6"/>
          <a:stretch>
            <a:fillRect/>
          </a:stretch>
        </p:blipFill>
        <p:spPr>
          <a:xfrm>
            <a:off x="8242663" y="1463041"/>
            <a:ext cx="3620588" cy="3620588"/>
          </a:xfrm>
          <a:prstGeom prst="rect">
            <a:avLst/>
          </a:prstGeom>
        </p:spPr>
      </p:pic>
      <p:pic>
        <p:nvPicPr>
          <p:cNvPr id="9" name="Picture 8"/>
          <p:cNvPicPr>
            <a:picLocks noChangeAspect="1"/>
          </p:cNvPicPr>
          <p:nvPr/>
        </p:nvPicPr>
        <p:blipFill>
          <a:blip r:embed="rId7"/>
          <a:stretch>
            <a:fillRect/>
          </a:stretch>
        </p:blipFill>
        <p:spPr>
          <a:xfrm>
            <a:off x="3978144" y="501231"/>
            <a:ext cx="3095896" cy="3095896"/>
          </a:xfrm>
          <a:prstGeom prst="rect">
            <a:avLst/>
          </a:prstGeom>
        </p:spPr>
      </p:pic>
    </p:spTree>
    <p:extLst>
      <p:ext uri="{BB962C8B-B14F-4D97-AF65-F5344CB8AC3E}">
        <p14:creationId xmlns:p14="http://schemas.microsoft.com/office/powerpoint/2010/main" val="23259505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Picture 3"/>
          <p:cNvPicPr>
            <a:picLocks noChangeAspect="1"/>
          </p:cNvPicPr>
          <p:nvPr/>
        </p:nvPicPr>
        <p:blipFill>
          <a:blip r:embed="rId4"/>
          <a:stretch>
            <a:fillRect/>
          </a:stretch>
        </p:blipFill>
        <p:spPr>
          <a:xfrm>
            <a:off x="37621" y="1886944"/>
            <a:ext cx="4527010" cy="3989811"/>
          </a:xfrm>
          <a:prstGeom prst="rect">
            <a:avLst/>
          </a:prstGeom>
        </p:spPr>
      </p:pic>
      <p:sp>
        <p:nvSpPr>
          <p:cNvPr id="5" name="Rectangle 4"/>
          <p:cNvSpPr/>
          <p:nvPr/>
        </p:nvSpPr>
        <p:spPr>
          <a:xfrm>
            <a:off x="4151626" y="477391"/>
            <a:ext cx="4105611"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en-IN" sz="2800">
                <a:latin typeface="Arial" panose="020B0604020202020204" pitchFamily="34" charset="0"/>
                <a:cs typeface="Arial" panose="020B0604020202020204" pitchFamily="34" charset="0"/>
              </a:rPr>
              <a:t>Screen printed electrode</a:t>
            </a:r>
          </a:p>
        </p:txBody>
      </p:sp>
      <p:pic>
        <p:nvPicPr>
          <p:cNvPr id="6" name="Picture 5"/>
          <p:cNvPicPr>
            <a:picLocks noChangeAspect="1"/>
          </p:cNvPicPr>
          <p:nvPr/>
        </p:nvPicPr>
        <p:blipFill>
          <a:blip r:embed="rId5"/>
          <a:stretch>
            <a:fillRect/>
          </a:stretch>
        </p:blipFill>
        <p:spPr>
          <a:xfrm>
            <a:off x="4564631" y="1886944"/>
            <a:ext cx="7627369" cy="4174124"/>
          </a:xfrm>
          <a:prstGeom prst="rect">
            <a:avLst/>
          </a:prstGeom>
        </p:spPr>
      </p:pic>
    </p:spTree>
    <p:extLst>
      <p:ext uri="{BB962C8B-B14F-4D97-AF65-F5344CB8AC3E}">
        <p14:creationId xmlns:p14="http://schemas.microsoft.com/office/powerpoint/2010/main" val="7327199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2521132" y="524994"/>
            <a:ext cx="6279861" cy="498663"/>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nSpc>
                <a:spcPct val="150000"/>
              </a:lnSpc>
              <a:spcAft>
                <a:spcPts val="0"/>
              </a:spcAft>
            </a:pPr>
            <a:r>
              <a:rPr lang="en-US" sz="2000" b="1"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Applications of Electrochemical sensor for biomolecules</a:t>
            </a:r>
            <a:endParaRPr lang="en-IN"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endParaRPr>
          </a:p>
        </p:txBody>
      </p:sp>
      <p:sp>
        <p:nvSpPr>
          <p:cNvPr id="5" name="Rectangle 4"/>
          <p:cNvSpPr/>
          <p:nvPr/>
        </p:nvSpPr>
        <p:spPr>
          <a:xfrm>
            <a:off x="821014" y="1387103"/>
            <a:ext cx="10541725" cy="236988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spcAft>
                <a:spcPts val="0"/>
              </a:spcAft>
            </a:pPr>
            <a:r>
              <a:rPr lang="en-US" sz="2800" b="1" dirty="0">
                <a:solidFill>
                  <a:srgbClr val="000000"/>
                </a:solidFill>
                <a:latin typeface="Arial" panose="020B0604020202020204" pitchFamily="34" charset="0"/>
                <a:ea typeface="Times New Roman" panose="02020603050405020304" pitchFamily="18" charset="0"/>
                <a:cs typeface="Arial" panose="020B0604020202020204" pitchFamily="34" charset="0"/>
              </a:rPr>
              <a:t>Glucose sensor in diabetes management</a:t>
            </a:r>
            <a:endParaRPr lang="en-IN" sz="24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pP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In EC sensor, glucose and oxygen react in the presence of nanomaterials or glucose oxidase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GOx</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functionalized WE, and thus oxygen is consumed and hydrogen peroxide is produced (as shown in equation below). Further, the glucose concentration can be detected indirectly by electron transfer of oxygen at CE as shown in reaction.</a:t>
            </a:r>
            <a:endParaRPr lang="en-IN" sz="24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1128847" y="4474297"/>
            <a:ext cx="9926061" cy="1365876"/>
          </a:xfrm>
          <a:prstGeom prst="rect">
            <a:avLst/>
          </a:prstGeom>
        </p:spPr>
      </p:pic>
    </p:spTree>
    <p:extLst>
      <p:ext uri="{BB962C8B-B14F-4D97-AF65-F5344CB8AC3E}">
        <p14:creationId xmlns:p14="http://schemas.microsoft.com/office/powerpoint/2010/main" val="2370020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708307" y="737920"/>
            <a:ext cx="10463348"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spcAft>
                <a:spcPts val="0"/>
              </a:spcAft>
            </a:pP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Ascorbic acid sensor</a:t>
            </a:r>
            <a:endParaRPr lang="en-IN"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pP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Ascorbic acid   (AA) is also called as Vitamin C, an essential nutrient and antioxidant required for the human body. Unfortunately, the human body cannot produce/synthesize this biomolecule, and hence it should be consumed by food and drugs. The deficiency of AA lead to scurvy, mental disorder, cancer, </a:t>
            </a:r>
            <a:r>
              <a:rPr lang="en-US" sz="20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etc. Similar </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to glucose, the AA can also be analyzed in EC sensor and the following schematic representation depicts the sensor mechanism of AA.</a:t>
            </a:r>
            <a:endParaRPr lang="en-IN"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5" name="image9.png" descr="E:\1 RESEARCH WORK\1 MANJUSCRIPT\Submitted\g-22 anil\Final files to upload\Graphical Abstract2.png"/>
          <p:cNvPicPr/>
          <p:nvPr/>
        </p:nvPicPr>
        <p:blipFill>
          <a:blip r:embed="rId4"/>
          <a:srcRect/>
          <a:stretch>
            <a:fillRect/>
          </a:stretch>
        </p:blipFill>
        <p:spPr>
          <a:xfrm>
            <a:off x="2133632" y="3046244"/>
            <a:ext cx="7612698" cy="3675107"/>
          </a:xfrm>
          <a:prstGeom prst="rect">
            <a:avLst/>
          </a:prstGeom>
          <a:ln/>
        </p:spPr>
      </p:pic>
    </p:spTree>
    <p:extLst>
      <p:ext uri="{BB962C8B-B14F-4D97-AF65-F5344CB8AC3E}">
        <p14:creationId xmlns:p14="http://schemas.microsoft.com/office/powerpoint/2010/main" val="3490963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564614" y="1002415"/>
            <a:ext cx="11184718" cy="517064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spcAft>
                <a:spcPts val="0"/>
              </a:spcAft>
            </a:pPr>
            <a:r>
              <a:rPr lang="en-US" sz="2200" b="1" u="sng" dirty="0">
                <a:solidFill>
                  <a:srgbClr val="000000"/>
                </a:solidFill>
                <a:latin typeface="Arial" panose="020B0604020202020204" pitchFamily="34" charset="0"/>
                <a:ea typeface="Times New Roman" panose="02020603050405020304" pitchFamily="18" charset="0"/>
                <a:cs typeface="Arial" panose="020B0604020202020204" pitchFamily="34" charset="0"/>
              </a:rPr>
              <a:t>VOCs sensor</a:t>
            </a:r>
            <a:endParaRPr lang="en-IN" sz="2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Volatile organic compounds are the organic molecules having very low solubility in water and exhibit a high vapor pressure.  They are liberated in industries such as pharma, biotech, paints, vanishes. </a:t>
            </a:r>
            <a:endPar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endPar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Some </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examples of VOCs are Phosgene, benzene, ethylene glycol, formaldehyde, methylene chloride, tetrachloroethylene, toluene, xylene, acetone, alcohol, and 1,3-butadiene etc. These VOCs are very dangerous to health upon inhaling, which effects to the liver, kidneys, or central nervous system, even some VOCs are suspected or proven carcinogens. </a:t>
            </a:r>
            <a:endPar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endPar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Further</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 the healthy individual’s exhaled breath has major VOCs such as isoprene (12-580 ppb), acetone (1.2-1,880 ppb), ethanol (13-1,000 ppb), methanol (160-2,000 ppb) and other alcohols. Today, human exhaled breath analysis using gas sensors and e‐noses (as shown below), is helping the diagnosing a wide range of diseases. </a:t>
            </a:r>
            <a:endParaRPr lang="en-IN" sz="2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0445094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image6.png" descr="Sensors 21 00633 g001"/>
          <p:cNvPicPr/>
          <p:nvPr/>
        </p:nvPicPr>
        <p:blipFill>
          <a:blip r:embed="rId4"/>
          <a:srcRect l="1558" t="5769" r="1279" b="5760"/>
          <a:stretch>
            <a:fillRect/>
          </a:stretch>
        </p:blipFill>
        <p:spPr>
          <a:xfrm>
            <a:off x="1712549" y="2129246"/>
            <a:ext cx="8933680" cy="3304902"/>
          </a:xfrm>
          <a:prstGeom prst="rect">
            <a:avLst/>
          </a:prstGeom>
          <a:ln/>
        </p:spPr>
      </p:pic>
    </p:spTree>
    <p:extLst>
      <p:ext uri="{BB962C8B-B14F-4D97-AF65-F5344CB8AC3E}">
        <p14:creationId xmlns:p14="http://schemas.microsoft.com/office/powerpoint/2010/main" val="20175677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574766" y="1282259"/>
            <a:ext cx="10672354" cy="458587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spcAft>
                <a:spcPts val="0"/>
              </a:spcAft>
            </a:pPr>
            <a:r>
              <a:rPr lang="en-US" sz="2800" b="1" u="sng" dirty="0">
                <a:solidFill>
                  <a:srgbClr val="000000"/>
                </a:solidFill>
                <a:latin typeface="Arial" panose="020B0604020202020204" pitchFamily="34" charset="0"/>
                <a:ea typeface="Times New Roman" panose="02020603050405020304" pitchFamily="18" charset="0"/>
                <a:cs typeface="Arial" panose="020B0604020202020204" pitchFamily="34" charset="0"/>
              </a:rPr>
              <a:t>Electrochemical Gas sensors</a:t>
            </a:r>
            <a:endParaRPr lang="en-IN" sz="24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2095500" algn="l"/>
              </a:tabLst>
            </a:pPr>
            <a:endParaRPr lang="en-US" sz="24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2095500" algn="l"/>
              </a:tabLst>
            </a:pPr>
            <a:r>
              <a:rPr lang="en-US" sz="24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Electrochemical </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gas sensors also called as electrochemical gas detectors, which are designed to identify and measure the quantity of the concentration of gasses like oxygen, carbon dioxide, carbon monoxide, hydrogen, NOx,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SOx</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POx</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LPG,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a:t>
            </a:r>
            <a:r>
              <a:rPr lang="en-US" sz="2400" baseline="-25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2</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S</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etc</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 </a:t>
            </a:r>
            <a:endParaRPr lang="en-US" sz="24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2095500" algn="l"/>
              </a:tabLst>
            </a:pPr>
            <a:endPar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2095500" algn="l"/>
              </a:tabLst>
            </a:pPr>
            <a:r>
              <a:rPr lang="en-US" sz="24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These </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gases are produced from industrial emissions, vehicle exhaust and open burning of garbage waste, which needs to be monitored. </a:t>
            </a:r>
            <a:endParaRPr lang="en-US" sz="24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2095500" algn="l"/>
              </a:tabLst>
            </a:pPr>
            <a:endPar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2095500" algn="l"/>
              </a:tabLst>
            </a:pPr>
            <a:r>
              <a:rPr lang="en-US" sz="24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Therefore </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the electrochemical gas sensors can be effective tool for analyzing them, as it consumes less power than other conventional gas sensors.</a:t>
            </a:r>
            <a:endParaRPr lang="en-IN" sz="24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0656810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image12.jpg" descr="https://ars.els-cdn.com/content/image/1-s2.0-S2666351121000371-gr4_lrg.jpg"/>
          <p:cNvPicPr/>
          <p:nvPr/>
        </p:nvPicPr>
        <p:blipFill>
          <a:blip r:embed="rId4"/>
          <a:srcRect/>
          <a:stretch>
            <a:fillRect/>
          </a:stretch>
        </p:blipFill>
        <p:spPr>
          <a:xfrm>
            <a:off x="3082834" y="188126"/>
            <a:ext cx="6648995" cy="3325783"/>
          </a:xfrm>
          <a:prstGeom prst="rect">
            <a:avLst/>
          </a:prstGeom>
          <a:ln/>
        </p:spPr>
      </p:pic>
      <p:sp>
        <p:nvSpPr>
          <p:cNvPr id="5" name="Rectangle 4"/>
          <p:cNvSpPr/>
          <p:nvPr/>
        </p:nvSpPr>
        <p:spPr>
          <a:xfrm>
            <a:off x="235132" y="3662442"/>
            <a:ext cx="11808822" cy="286232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spcAft>
                <a:spcPts val="0"/>
              </a:spcAft>
              <a:tabLst>
                <a:tab pos="1360805" algn="l"/>
              </a:tabLst>
            </a:pP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The EC gas sensor system consists of combination of two or three electrodes which are called reference, working, auxiliary/counter electrodes and ionic conductor between </a:t>
            </a:r>
            <a:r>
              <a:rPr lang="en-US" sz="20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them </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as shown in </a:t>
            </a:r>
            <a:r>
              <a:rPr lang="en-US" sz="20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figure.</a:t>
            </a:r>
          </a:p>
          <a:p>
            <a:pPr algn="ctr">
              <a:spcAft>
                <a:spcPts val="0"/>
              </a:spcAft>
              <a:tabLst>
                <a:tab pos="1360805" algn="l"/>
              </a:tabLst>
            </a:pPr>
            <a:endParaRPr lang="en-US" sz="20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1360805" algn="l"/>
              </a:tabLst>
            </a:pPr>
            <a:r>
              <a:rPr lang="en-US" sz="20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In </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this setup, the ionic conduction of the electrolyte, which in contact with WE and CE, complete the circuit. </a:t>
            </a:r>
            <a:endParaRPr lang="en-US" sz="20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1360805" algn="l"/>
              </a:tabLst>
            </a:pPr>
            <a:r>
              <a:rPr lang="en-US" sz="20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When </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gas molecules (CO) reacted with WE as shown in reaction below, </a:t>
            </a:r>
            <a:endParaRPr lang="en-US" sz="20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1360805" algn="l"/>
              </a:tabLst>
            </a:pPr>
            <a:r>
              <a:rPr lang="en-US" sz="2000" b="1"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WE,</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CO ​+ ​H</a:t>
            </a:r>
            <a:r>
              <a:rPr lang="en-US" sz="2000" baseline="-25000" dirty="0">
                <a:solidFill>
                  <a:srgbClr val="000000"/>
                </a:solidFill>
                <a:latin typeface="Arial" panose="020B0604020202020204" pitchFamily="34" charset="0"/>
                <a:ea typeface="Times New Roman" panose="02020603050405020304" pitchFamily="18" charset="0"/>
                <a:cs typeface="Arial" panose="020B0604020202020204" pitchFamily="34" charset="0"/>
              </a:rPr>
              <a:t>2</a:t>
            </a:r>
            <a:r>
              <a:rPr lang="en-US" sz="2000" dirty="0">
                <a:solidFill>
                  <a:srgbClr val="000000"/>
                </a:solidFill>
                <a:latin typeface="Arial" panose="020B0604020202020204" pitchFamily="34" charset="0"/>
                <a:ea typeface="Cardo"/>
                <a:cs typeface="Arial" panose="020B0604020202020204" pitchFamily="34" charset="0"/>
              </a:rPr>
              <a:t>O → CO</a:t>
            </a:r>
            <a:r>
              <a:rPr lang="en-US" sz="2000" baseline="-25000" dirty="0">
                <a:solidFill>
                  <a:srgbClr val="000000"/>
                </a:solidFill>
                <a:latin typeface="Arial" panose="020B0604020202020204" pitchFamily="34" charset="0"/>
                <a:ea typeface="Times New Roman" panose="02020603050405020304" pitchFamily="18" charset="0"/>
                <a:cs typeface="Arial" panose="020B0604020202020204" pitchFamily="34" charset="0"/>
              </a:rPr>
              <a:t>2</a:t>
            </a:r>
            <a:r>
              <a:rPr lang="en-IN" sz="2000" dirty="0">
                <a:solidFill>
                  <a:srgbClr val="000000"/>
                </a:solidFill>
                <a:latin typeface="Arial" panose="020B0604020202020204" pitchFamily="34" charset="0"/>
                <a:ea typeface="Gungsuh"/>
                <a:cs typeface="Arial" panose="020B0604020202020204" pitchFamily="34" charset="0"/>
              </a:rPr>
              <a:t>＋</a:t>
            </a:r>
            <a:r>
              <a:rPr lang="en-US" sz="2000" dirty="0">
                <a:solidFill>
                  <a:srgbClr val="000000"/>
                </a:solidFill>
                <a:latin typeface="Arial" panose="020B0604020202020204" pitchFamily="34" charset="0"/>
                <a:ea typeface="Gungsuh"/>
                <a:cs typeface="Arial" panose="020B0604020202020204" pitchFamily="34" charset="0"/>
              </a:rPr>
              <a:t> </a:t>
            </a:r>
            <a:r>
              <a:rPr lang="en-US" sz="2000" dirty="0" err="1">
                <a:solidFill>
                  <a:srgbClr val="000000"/>
                </a:solidFill>
                <a:latin typeface="Arial" panose="020B0604020202020204" pitchFamily="34" charset="0"/>
                <a:ea typeface="Gungsuh"/>
                <a:cs typeface="Arial" panose="020B0604020202020204" pitchFamily="34" charset="0"/>
              </a:rPr>
              <a:t>2H</a:t>
            </a:r>
            <a:r>
              <a:rPr lang="en-US" sz="2000" baseline="30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2e</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 The electrons released at WE are made to pass through externally and the H</a:t>
            </a:r>
            <a:r>
              <a:rPr lang="en-US" sz="2000" baseline="30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ion internally towards CE. By measuring the current flow, the type and quantity of gas sensor can be measured. </a:t>
            </a:r>
            <a:endParaRPr lang="en-IN"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94520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374349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1331" y="188126"/>
            <a:ext cx="1968001" cy="373055"/>
          </a:xfrm>
          <a:prstGeom prst="rect">
            <a:avLst/>
          </a:prstGeom>
        </p:spPr>
      </p:pic>
      <p:pic>
        <p:nvPicPr>
          <p:cNvPr id="4" name="Picture 3"/>
          <p:cNvPicPr>
            <a:picLocks noChangeAspect="1"/>
          </p:cNvPicPr>
          <p:nvPr/>
        </p:nvPicPr>
        <p:blipFill>
          <a:blip r:embed="rId3"/>
          <a:stretch>
            <a:fillRect/>
          </a:stretch>
        </p:blipFill>
        <p:spPr>
          <a:xfrm>
            <a:off x="927463" y="718457"/>
            <a:ext cx="10434292" cy="594754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spTree>
    <p:extLst>
      <p:ext uri="{BB962C8B-B14F-4D97-AF65-F5344CB8AC3E}">
        <p14:creationId xmlns:p14="http://schemas.microsoft.com/office/powerpoint/2010/main" val="2094149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5016" y="657985"/>
            <a:ext cx="10386623" cy="620001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664793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3581" y="283695"/>
            <a:ext cx="11523619" cy="178510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dirty="0" smtClean="0">
                <a:latin typeface="Arial" panose="020B0604020202020204" pitchFamily="34" charset="0"/>
                <a:cs typeface="Arial" panose="020B0604020202020204" pitchFamily="34" charset="0"/>
              </a:rPr>
              <a:t>1.  </a:t>
            </a:r>
            <a:r>
              <a:rPr lang="en-US" sz="2000" b="1" dirty="0" smtClean="0">
                <a:latin typeface="Arial" panose="020B0604020202020204" pitchFamily="34" charset="0"/>
                <a:cs typeface="Arial" panose="020B0604020202020204" pitchFamily="34" charset="0"/>
              </a:rPr>
              <a:t>Things/Devices </a:t>
            </a:r>
            <a:r>
              <a:rPr lang="en-US" sz="2000" b="1" dirty="0">
                <a:latin typeface="Arial" panose="020B0604020202020204" pitchFamily="34" charset="0"/>
                <a:cs typeface="Arial" panose="020B0604020202020204" pitchFamily="34" charset="0"/>
              </a:rPr>
              <a:t>and sensors </a:t>
            </a:r>
            <a:r>
              <a:rPr lang="en-US" dirty="0">
                <a:latin typeface="Arial" panose="020B0604020202020204" pitchFamily="34" charset="0"/>
                <a:cs typeface="Arial" panose="020B0604020202020204" pitchFamily="34" charset="0"/>
              </a:rPr>
              <a:t>are the components of the device connectivity layer. These smart sensors are continuously collecting data from the environment and transmit the information to the next </a:t>
            </a:r>
            <a:r>
              <a:rPr lang="en-US" dirty="0" smtClean="0">
                <a:latin typeface="Arial" panose="020B0604020202020204" pitchFamily="34" charset="0"/>
                <a:cs typeface="Arial" panose="020B0604020202020204" pitchFamily="34" charset="0"/>
              </a:rPr>
              <a:t>layer.</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Common sensors are</a:t>
            </a:r>
            <a:r>
              <a:rPr lang="en-US" dirty="0" smtClean="0">
                <a:latin typeface="Arial" panose="020B0604020202020204" pitchFamily="34" charset="0"/>
                <a:cs typeface="Arial" panose="020B0604020202020204" pitchFamily="34" charset="0"/>
              </a:rPr>
              <a:t>: Temperature </a:t>
            </a:r>
            <a:r>
              <a:rPr lang="en-US" dirty="0">
                <a:latin typeface="Arial" panose="020B0604020202020204" pitchFamily="34" charset="0"/>
                <a:cs typeface="Arial" panose="020B0604020202020204" pitchFamily="34" charset="0"/>
              </a:rPr>
              <a:t>sensors and </a:t>
            </a:r>
            <a:r>
              <a:rPr lang="en-US" dirty="0" smtClean="0">
                <a:latin typeface="Arial" panose="020B0604020202020204" pitchFamily="34" charset="0"/>
                <a:cs typeface="Arial" panose="020B0604020202020204" pitchFamily="34" charset="0"/>
              </a:rPr>
              <a:t>thermostats, Pressure sensors, Humidity </a:t>
            </a:r>
            <a:r>
              <a:rPr lang="en-US" dirty="0">
                <a:latin typeface="Arial" panose="020B0604020202020204" pitchFamily="34" charset="0"/>
                <a:cs typeface="Arial" panose="020B0604020202020204" pitchFamily="34" charset="0"/>
              </a:rPr>
              <a:t>/ Moisture level</a:t>
            </a:r>
          </a:p>
          <a:p>
            <a:r>
              <a:rPr lang="en-US" dirty="0">
                <a:latin typeface="Arial" panose="020B0604020202020204" pitchFamily="34" charset="0"/>
                <a:cs typeface="Arial" panose="020B0604020202020204" pitchFamily="34" charset="0"/>
              </a:rPr>
              <a:t>Light intensity </a:t>
            </a:r>
            <a:r>
              <a:rPr lang="en-US" dirty="0" smtClean="0">
                <a:latin typeface="Arial" panose="020B0604020202020204" pitchFamily="34" charset="0"/>
                <a:cs typeface="Arial" panose="020B0604020202020204" pitchFamily="34" charset="0"/>
              </a:rPr>
              <a:t>detectors, Moisture sensors, Proximity detection, RFID tags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smart devices and sensors can be connected to low power wireless networks like Wi-Fi, ZigBee, Bluetooth, Z-wave, </a:t>
            </a:r>
            <a:r>
              <a:rPr lang="en-US" dirty="0" err="1" smtClean="0">
                <a:latin typeface="Arial" panose="020B0604020202020204" pitchFamily="34" charset="0"/>
                <a:cs typeface="Arial" panose="020B0604020202020204" pitchFamily="34" charset="0"/>
              </a:rPr>
              <a:t>LoRAWAN</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376644" y="2334952"/>
            <a:ext cx="11510556" cy="95410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dirty="0">
                <a:solidFill>
                  <a:schemeClr val="dk1"/>
                </a:solidFill>
                <a:latin typeface="Arial" panose="020B0604020202020204" pitchFamily="34" charset="0"/>
                <a:cs typeface="Arial" panose="020B0604020202020204" pitchFamily="34" charset="0"/>
              </a:rPr>
              <a:t>2. </a:t>
            </a:r>
            <a:r>
              <a:rPr lang="en-US" sz="2000" b="1" dirty="0" err="1">
                <a:solidFill>
                  <a:schemeClr val="dk1"/>
                </a:solidFill>
                <a:latin typeface="Arial" panose="020B0604020202020204" pitchFamily="34" charset="0"/>
                <a:cs typeface="Arial" panose="020B0604020202020204" pitchFamily="34" charset="0"/>
              </a:rPr>
              <a:t>IoT</a:t>
            </a:r>
            <a:r>
              <a:rPr lang="en-US" sz="2000" b="1" dirty="0">
                <a:solidFill>
                  <a:schemeClr val="dk1"/>
                </a:solidFill>
                <a:latin typeface="Arial" panose="020B0604020202020204" pitchFamily="34" charset="0"/>
                <a:cs typeface="Arial" panose="020B0604020202020204" pitchFamily="34" charset="0"/>
              </a:rPr>
              <a:t> Gateway </a:t>
            </a:r>
            <a:r>
              <a:rPr lang="en-US" dirty="0">
                <a:solidFill>
                  <a:schemeClr val="dk1"/>
                </a:solidFill>
                <a:latin typeface="Arial" panose="020B0604020202020204" pitchFamily="34" charset="0"/>
                <a:cs typeface="Arial" panose="020B0604020202020204" pitchFamily="34" charset="0"/>
              </a:rPr>
              <a:t>manages the bidirectional data traffic between different networks and protocols. Gateways can be configured to perform pre-processing of the collected data from thousands of sensors locally before transmitting it to the next stage</a:t>
            </a:r>
            <a:endParaRPr lang="en-IN" dirty="0">
              <a:solidFill>
                <a:schemeClr val="dk1"/>
              </a:solidFill>
              <a:latin typeface="Arial" panose="020B0604020202020204" pitchFamily="34" charset="0"/>
              <a:cs typeface="Arial" panose="020B0604020202020204" pitchFamily="34" charset="0"/>
            </a:endParaRPr>
          </a:p>
        </p:txBody>
      </p:sp>
      <p:sp>
        <p:nvSpPr>
          <p:cNvPr id="4" name="Rectangle 3"/>
          <p:cNvSpPr/>
          <p:nvPr/>
        </p:nvSpPr>
        <p:spPr>
          <a:xfrm>
            <a:off x="376644" y="3511016"/>
            <a:ext cx="11510556" cy="123110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dk1"/>
                </a:solidFill>
                <a:latin typeface="Arial" panose="020B0604020202020204" pitchFamily="34" charset="0"/>
                <a:cs typeface="Arial" panose="020B0604020202020204" pitchFamily="34" charset="0"/>
              </a:rPr>
              <a:t>3. </a:t>
            </a:r>
            <a:r>
              <a:rPr lang="en-US" sz="2000" b="1" dirty="0">
                <a:solidFill>
                  <a:schemeClr val="dk1"/>
                </a:solidFill>
                <a:latin typeface="Arial" panose="020B0604020202020204" pitchFamily="34" charset="0"/>
                <a:cs typeface="Arial" panose="020B0604020202020204" pitchFamily="34" charset="0"/>
              </a:rPr>
              <a:t>Cloud : </a:t>
            </a:r>
            <a:r>
              <a:rPr lang="en-US" dirty="0">
                <a:solidFill>
                  <a:schemeClr val="dk1"/>
                </a:solidFill>
                <a:latin typeface="Arial" panose="020B0604020202020204" pitchFamily="34" charset="0"/>
                <a:cs typeface="Arial" panose="020B0604020202020204" pitchFamily="34" charset="0"/>
              </a:rPr>
              <a:t>Internet of things creates massive data from devices, applications and users which has to be managed in an efficient way. </a:t>
            </a:r>
            <a:r>
              <a:rPr lang="en-US" dirty="0" err="1">
                <a:solidFill>
                  <a:schemeClr val="dk1"/>
                </a:solidFill>
                <a:latin typeface="Arial" panose="020B0604020202020204" pitchFamily="34" charset="0"/>
                <a:cs typeface="Arial" panose="020B0604020202020204" pitchFamily="34" charset="0"/>
              </a:rPr>
              <a:t>IoT</a:t>
            </a:r>
            <a:r>
              <a:rPr lang="en-US" dirty="0">
                <a:solidFill>
                  <a:schemeClr val="dk1"/>
                </a:solidFill>
                <a:latin typeface="Arial" panose="020B0604020202020204" pitchFamily="34" charset="0"/>
                <a:cs typeface="Arial" panose="020B0604020202020204" pitchFamily="34" charset="0"/>
              </a:rPr>
              <a:t> cloud offers tools to collect, process, manage and store huge amount of data in real time. Cloud system integrates billions of devices, sensors, gateways, protocols, data storage and provides predictive analytics.</a:t>
            </a:r>
          </a:p>
        </p:txBody>
      </p:sp>
      <p:sp>
        <p:nvSpPr>
          <p:cNvPr id="5" name="Rectangle 4"/>
          <p:cNvSpPr/>
          <p:nvPr/>
        </p:nvSpPr>
        <p:spPr>
          <a:xfrm>
            <a:off x="376644" y="4934315"/>
            <a:ext cx="11510556" cy="67710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chemeClr val="dk1"/>
                </a:solidFill>
                <a:latin typeface="Arial" panose="020B0604020202020204" pitchFamily="34" charset="0"/>
                <a:cs typeface="Arial" panose="020B0604020202020204" pitchFamily="34" charset="0"/>
              </a:rPr>
              <a:t>4. </a:t>
            </a:r>
            <a:r>
              <a:rPr lang="en-US" sz="2000" b="1" dirty="0">
                <a:solidFill>
                  <a:schemeClr val="dk1"/>
                </a:solidFill>
                <a:latin typeface="Arial" panose="020B0604020202020204" pitchFamily="34" charset="0"/>
                <a:cs typeface="Arial" panose="020B0604020202020204" pitchFamily="34" charset="0"/>
              </a:rPr>
              <a:t>Analytics</a:t>
            </a:r>
            <a:r>
              <a:rPr lang="en-US" dirty="0">
                <a:solidFill>
                  <a:schemeClr val="dk1"/>
                </a:solidFill>
                <a:latin typeface="Arial" panose="020B0604020202020204" pitchFamily="34" charset="0"/>
                <a:cs typeface="Arial" panose="020B0604020202020204" pitchFamily="34" charset="0"/>
              </a:rPr>
              <a:t> is the process of converting analog data from billions of smart devices and sensors into useful insights which can be interpreted and used for detailed analysis. </a:t>
            </a:r>
            <a:endParaRPr lang="en-IN" dirty="0">
              <a:solidFill>
                <a:schemeClr val="dk1"/>
              </a:solidFill>
              <a:latin typeface="Arial" panose="020B0604020202020204" pitchFamily="34" charset="0"/>
              <a:cs typeface="Arial" panose="020B0604020202020204" pitchFamily="34" charset="0"/>
            </a:endParaRPr>
          </a:p>
        </p:txBody>
      </p:sp>
      <p:sp>
        <p:nvSpPr>
          <p:cNvPr id="6" name="Rectangle 5"/>
          <p:cNvSpPr/>
          <p:nvPr/>
        </p:nvSpPr>
        <p:spPr>
          <a:xfrm>
            <a:off x="376644" y="5877576"/>
            <a:ext cx="11510556" cy="4001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solidFill>
                  <a:schemeClr val="dk1"/>
                </a:solidFill>
                <a:latin typeface="Arial" panose="020B0604020202020204" pitchFamily="34" charset="0"/>
                <a:cs typeface="Arial" panose="020B0604020202020204" pitchFamily="34" charset="0"/>
              </a:rPr>
              <a:t>5. </a:t>
            </a:r>
            <a:r>
              <a:rPr lang="en-US" sz="2000" b="1" dirty="0">
                <a:solidFill>
                  <a:schemeClr val="dk1"/>
                </a:solidFill>
                <a:latin typeface="Arial" panose="020B0604020202020204" pitchFamily="34" charset="0"/>
                <a:cs typeface="Arial" panose="020B0604020202020204" pitchFamily="34" charset="0"/>
              </a:rPr>
              <a:t>User interfaces </a:t>
            </a:r>
            <a:r>
              <a:rPr lang="en-US" dirty="0">
                <a:solidFill>
                  <a:schemeClr val="dk1"/>
                </a:solidFill>
                <a:latin typeface="Arial" panose="020B0604020202020204" pitchFamily="34" charset="0"/>
                <a:cs typeface="Arial" panose="020B0604020202020204" pitchFamily="34" charset="0"/>
              </a:rPr>
              <a:t>are the visible, tangible part of the </a:t>
            </a:r>
            <a:r>
              <a:rPr lang="en-US" dirty="0" err="1">
                <a:solidFill>
                  <a:schemeClr val="dk1"/>
                </a:solidFill>
                <a:latin typeface="Arial" panose="020B0604020202020204" pitchFamily="34" charset="0"/>
                <a:cs typeface="Arial" panose="020B0604020202020204" pitchFamily="34" charset="0"/>
              </a:rPr>
              <a:t>IoT</a:t>
            </a:r>
            <a:r>
              <a:rPr lang="en-US" dirty="0">
                <a:solidFill>
                  <a:schemeClr val="dk1"/>
                </a:solidFill>
                <a:latin typeface="Arial" panose="020B0604020202020204" pitchFamily="34" charset="0"/>
                <a:cs typeface="Arial" panose="020B0604020202020204" pitchFamily="34" charset="0"/>
              </a:rPr>
              <a:t> system which can be accessible by users.</a:t>
            </a:r>
            <a:endParaRPr lang="en-IN"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7194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481" b="6425"/>
          <a:stretch/>
        </p:blipFill>
        <p:spPr>
          <a:xfrm>
            <a:off x="129903" y="286365"/>
            <a:ext cx="12062097" cy="6571635"/>
          </a:xfrm>
          <a:prstGeom prst="rect">
            <a:avLst/>
          </a:prstGeom>
        </p:spPr>
      </p:pic>
    </p:spTree>
    <p:extLst>
      <p:ext uri="{BB962C8B-B14F-4D97-AF65-F5344CB8AC3E}">
        <p14:creationId xmlns:p14="http://schemas.microsoft.com/office/powerpoint/2010/main" val="1400634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408" y="78378"/>
            <a:ext cx="11948672" cy="6721128"/>
          </a:xfrm>
          <a:prstGeom prst="rect">
            <a:avLst/>
          </a:prstGeom>
        </p:spPr>
      </p:pic>
    </p:spTree>
    <p:extLst>
      <p:ext uri="{BB962C8B-B14F-4D97-AF65-F5344CB8AC3E}">
        <p14:creationId xmlns:p14="http://schemas.microsoft.com/office/powerpoint/2010/main" val="4203822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39000"/>
                    </a14:imgEffect>
                    <a14:imgEffect>
                      <a14:brightnessContrast bright="-30000" contrast="-33000"/>
                    </a14:imgEffect>
                  </a14:imgLayer>
                </a14:imgProps>
              </a:ext>
            </a:extLst>
          </a:blip>
          <a:stretch>
            <a:fillRect/>
          </a:stretch>
        </p:blipFill>
        <p:spPr>
          <a:xfrm>
            <a:off x="0" y="0"/>
            <a:ext cx="12276905" cy="6905759"/>
          </a:xfrm>
          <a:prstGeom prst="rect">
            <a:avLst/>
          </a:prstGeom>
          <a:effectLst>
            <a:glow rad="127000">
              <a:schemeClr val="accent1">
                <a:alpha val="44000"/>
              </a:schemeClr>
            </a:glow>
            <a:outerShdw blurRad="50800" dist="50800" dir="5400000" algn="ctr" rotWithShape="0">
              <a:srgbClr val="000000">
                <a:alpha val="41000"/>
              </a:srgbClr>
            </a:outerShdw>
          </a:effectLst>
        </p:spPr>
      </p:pic>
      <p:sp>
        <p:nvSpPr>
          <p:cNvPr id="4" name="Rectangle 3"/>
          <p:cNvSpPr/>
          <p:nvPr/>
        </p:nvSpPr>
        <p:spPr>
          <a:xfrm>
            <a:off x="1306286" y="2003197"/>
            <a:ext cx="10280468" cy="4031873"/>
          </a:xfrm>
          <a:prstGeom prst="rect">
            <a:avLst/>
          </a:prstGeom>
          <a:effectLst>
            <a:glow rad="139700">
              <a:schemeClr val="accent5">
                <a:satMod val="175000"/>
                <a:alpha val="40000"/>
              </a:schemeClr>
            </a:glow>
          </a:effectLst>
        </p:spPr>
        <p:txBody>
          <a:bodyPr wrap="square">
            <a:spAutoFit/>
          </a:bodyPr>
          <a:lstStyle/>
          <a:p>
            <a:pPr algn="ctr"/>
            <a:r>
              <a:rPr lang="en-US" sz="4800" dirty="0">
                <a:solidFill>
                  <a:schemeClr val="bg1"/>
                </a:solidFill>
              </a:rPr>
              <a:t>The Internet of Nano </a:t>
            </a:r>
            <a:r>
              <a:rPr lang="en-US" sz="4800" dirty="0" smtClean="0">
                <a:solidFill>
                  <a:schemeClr val="bg1"/>
                </a:solidFill>
              </a:rPr>
              <a:t>Things (</a:t>
            </a:r>
            <a:r>
              <a:rPr lang="en-US" sz="4800" dirty="0" err="1" smtClean="0">
                <a:solidFill>
                  <a:schemeClr val="bg1"/>
                </a:solidFill>
              </a:rPr>
              <a:t>IoNTs</a:t>
            </a:r>
            <a:r>
              <a:rPr lang="en-US" sz="4800" dirty="0" smtClean="0">
                <a:solidFill>
                  <a:schemeClr val="bg1"/>
                </a:solidFill>
              </a:rPr>
              <a:t>)</a:t>
            </a:r>
            <a:endParaRPr lang="en-US" sz="4800" dirty="0">
              <a:solidFill>
                <a:schemeClr val="bg1"/>
              </a:solidFill>
            </a:endParaRPr>
          </a:p>
          <a:p>
            <a:pPr algn="ctr"/>
            <a:endParaRPr lang="en-US" sz="2800" dirty="0">
              <a:solidFill>
                <a:srgbClr val="FFFF00"/>
              </a:solidFill>
            </a:endParaRPr>
          </a:p>
          <a:p>
            <a:pPr algn="ctr"/>
            <a:r>
              <a:rPr lang="en-US" sz="3600" dirty="0">
                <a:solidFill>
                  <a:srgbClr val="FFFF00"/>
                </a:solidFill>
              </a:rPr>
              <a:t>The Internet of Nano things is nothing but the interconnection of </a:t>
            </a:r>
            <a:r>
              <a:rPr lang="en-US" sz="3600" dirty="0" err="1">
                <a:solidFill>
                  <a:srgbClr val="FFFF00"/>
                </a:solidFill>
              </a:rPr>
              <a:t>nano</a:t>
            </a:r>
            <a:r>
              <a:rPr lang="en-US" sz="3600" dirty="0">
                <a:solidFill>
                  <a:srgbClr val="FFFF00"/>
                </a:solidFill>
              </a:rPr>
              <a:t> devices with existing networks. Thus, it creates a state of the art revolution in electromagnetic communication areas among </a:t>
            </a:r>
            <a:r>
              <a:rPr lang="en-US" sz="3600" dirty="0" err="1">
                <a:solidFill>
                  <a:srgbClr val="FFFF00"/>
                </a:solidFill>
              </a:rPr>
              <a:t>nano</a:t>
            </a:r>
            <a:r>
              <a:rPr lang="en-US" sz="3600" dirty="0">
                <a:solidFill>
                  <a:srgbClr val="FFFF00"/>
                </a:solidFill>
              </a:rPr>
              <a:t> scale devices.</a:t>
            </a:r>
            <a:endParaRPr lang="en-IN" sz="3600" dirty="0">
              <a:solidFill>
                <a:srgbClr val="FFFF0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817395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725" y="1623351"/>
            <a:ext cx="11679550" cy="403187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4000" dirty="0">
                <a:solidFill>
                  <a:srgbClr val="FF0000"/>
                </a:solidFill>
                <a:latin typeface="Arial" panose="020B0604020202020204" pitchFamily="34" charset="0"/>
                <a:cs typeface="Arial" panose="020B0604020202020204" pitchFamily="34" charset="0"/>
              </a:rPr>
              <a:t>RFID technology </a:t>
            </a:r>
            <a:endParaRPr lang="en-US" sz="4000" dirty="0" smtClean="0">
              <a:solidFill>
                <a:srgbClr val="FF0000"/>
              </a:solidFill>
              <a:latin typeface="Arial" panose="020B0604020202020204" pitchFamily="34" charset="0"/>
              <a:cs typeface="Arial" panose="020B0604020202020204" pitchFamily="34" charset="0"/>
            </a:endParaRPr>
          </a:p>
          <a:p>
            <a:pPr algn="ctr"/>
            <a:r>
              <a:rPr lang="en-US" sz="3600" dirty="0" smtClean="0">
                <a:latin typeface="Arial" panose="020B0604020202020204" pitchFamily="34" charset="0"/>
                <a:cs typeface="Arial" panose="020B0604020202020204" pitchFamily="34" charset="0"/>
              </a:rPr>
              <a:t>It </a:t>
            </a:r>
            <a:r>
              <a:rPr lang="en-US" sz="3600" dirty="0">
                <a:latin typeface="Arial" panose="020B0604020202020204" pitchFamily="34" charset="0"/>
                <a:cs typeface="Arial" panose="020B0604020202020204" pitchFamily="34" charset="0"/>
              </a:rPr>
              <a:t>widely used in many fields from tracking cattle in smart agriculture to counting items during warehouse inventory</a:t>
            </a:r>
            <a:r>
              <a:rPr lang="en-US" sz="3600" dirty="0" smtClean="0">
                <a:latin typeface="Arial" panose="020B0604020202020204" pitchFamily="34" charset="0"/>
                <a:cs typeface="Arial" panose="020B0604020202020204" pitchFamily="34" charset="0"/>
              </a:rPr>
              <a:t>.</a:t>
            </a:r>
          </a:p>
          <a:p>
            <a:pPr algn="ctr"/>
            <a:r>
              <a:rPr lang="en-US" sz="3600" dirty="0" smtClean="0">
                <a:latin typeface="Arial" panose="020B0604020202020204" pitchFamily="34" charset="0"/>
                <a:cs typeface="Arial" panose="020B0604020202020204" pitchFamily="34" charset="0"/>
              </a:rPr>
              <a:t>Retail</a:t>
            </a:r>
            <a:r>
              <a:rPr lang="en-US" sz="3600" dirty="0">
                <a:latin typeface="Arial" panose="020B0604020202020204" pitchFamily="34" charset="0"/>
                <a:cs typeface="Arial" panose="020B0604020202020204" pitchFamily="34" charset="0"/>
              </a:rPr>
              <a:t>, manufacturing, logistics, smart warehousing and banking are among the major industries using </a:t>
            </a:r>
            <a:endParaRPr lang="en-US" sz="3600" dirty="0" smtClean="0">
              <a:latin typeface="Arial" panose="020B0604020202020204" pitchFamily="34" charset="0"/>
              <a:cs typeface="Arial" panose="020B0604020202020204" pitchFamily="34" charset="0"/>
            </a:endParaRPr>
          </a:p>
          <a:p>
            <a:pPr algn="ctr"/>
            <a:r>
              <a:rPr lang="en-US" sz="3600" b="1" dirty="0" smtClean="0">
                <a:latin typeface="Arial" panose="020B0604020202020204" pitchFamily="34" charset="0"/>
                <a:cs typeface="Arial" panose="020B0604020202020204" pitchFamily="34" charset="0"/>
              </a:rPr>
              <a:t>RFID </a:t>
            </a:r>
            <a:r>
              <a:rPr lang="en-US" sz="3600" b="1" dirty="0">
                <a:latin typeface="Arial" panose="020B0604020202020204" pitchFamily="34" charset="0"/>
                <a:cs typeface="Arial" panose="020B0604020202020204" pitchFamily="34" charset="0"/>
              </a:rPr>
              <a:t>Internet of </a:t>
            </a:r>
            <a:r>
              <a:rPr lang="en-US" sz="3600" b="1" dirty="0" smtClean="0">
                <a:latin typeface="Arial" panose="020B0604020202020204" pitchFamily="34" charset="0"/>
                <a:cs typeface="Arial" panose="020B0604020202020204" pitchFamily="34" charset="0"/>
              </a:rPr>
              <a:t>Things (</a:t>
            </a:r>
            <a:r>
              <a:rPr lang="en-US" sz="3600" b="1" dirty="0" err="1" smtClean="0">
                <a:latin typeface="Arial" panose="020B0604020202020204" pitchFamily="34" charset="0"/>
                <a:cs typeface="Arial" panose="020B0604020202020204" pitchFamily="34" charset="0"/>
              </a:rPr>
              <a:t>IOT</a:t>
            </a:r>
            <a:r>
              <a:rPr lang="en-US" sz="3600" b="1" dirty="0" smtClean="0">
                <a:latin typeface="Arial" panose="020B0604020202020204" pitchFamily="34" charset="0"/>
                <a:cs typeface="Arial" panose="020B0604020202020204" pitchFamily="34" charset="0"/>
              </a:rPr>
              <a:t>) </a:t>
            </a:r>
            <a:r>
              <a:rPr lang="en-US" sz="3600" b="1" dirty="0">
                <a:latin typeface="Arial" panose="020B0604020202020204" pitchFamily="34" charset="0"/>
                <a:cs typeface="Arial" panose="020B0604020202020204" pitchFamily="34" charset="0"/>
              </a:rPr>
              <a:t>solutions.</a:t>
            </a:r>
            <a:endParaRPr lang="en-IN" sz="36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708968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49" y="1236753"/>
            <a:ext cx="12194749" cy="562124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40421146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11680" y="627833"/>
            <a:ext cx="8854031" cy="606202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2815983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961" y="846723"/>
            <a:ext cx="11299371" cy="5880647"/>
          </a:xfrm>
          <a:solidFill>
            <a:schemeClr val="accent6">
              <a:lumMod val="40000"/>
              <a:lumOff val="60000"/>
            </a:schemeClr>
          </a:solidFill>
          <a:ln>
            <a:solidFill>
              <a:schemeClr val="tx1"/>
            </a:solidFill>
          </a:ln>
        </p:spPr>
        <p:txBody>
          <a:bodyPr>
            <a:noAutofit/>
          </a:bodyPr>
          <a:lstStyle/>
          <a:p>
            <a:pPr algn="just"/>
            <a:r>
              <a:rPr lang="en-US" sz="2000" b="1" dirty="0"/>
              <a:t>Lecture plan: </a:t>
            </a:r>
            <a:endParaRPr lang="en-US" sz="2000" b="1" dirty="0" smtClean="0"/>
          </a:p>
          <a:p>
            <a:pPr algn="just"/>
            <a:r>
              <a:rPr lang="en-US" sz="2000" b="1" i="1" dirty="0" smtClean="0"/>
              <a:t>Lecture-1</a:t>
            </a:r>
            <a:r>
              <a:rPr lang="en-US" sz="2000" dirty="0"/>
              <a:t>: Introduction to smart materials and technology, Internet of things, Internet of </a:t>
            </a:r>
            <a:r>
              <a:rPr lang="en-US" sz="2000" dirty="0" err="1"/>
              <a:t>nanothings</a:t>
            </a:r>
            <a:r>
              <a:rPr lang="en-US" sz="2000" dirty="0"/>
              <a:t>.  </a:t>
            </a:r>
            <a:endParaRPr lang="en-IN" sz="2000" dirty="0"/>
          </a:p>
          <a:p>
            <a:pPr algn="just"/>
            <a:r>
              <a:rPr lang="en-US" sz="2000" b="1" i="1" dirty="0"/>
              <a:t>Lecture-2</a:t>
            </a:r>
            <a:r>
              <a:rPr lang="en-US" sz="2000" dirty="0"/>
              <a:t>: RFID device, meaning, working principle of RFID, classification of RFID tags, (Based on the availability and frequency), Materials for RFID tag (</a:t>
            </a:r>
            <a:r>
              <a:rPr lang="en-US" sz="2000" dirty="0" err="1"/>
              <a:t>CNT</a:t>
            </a:r>
            <a:r>
              <a:rPr lang="en-US" sz="2000" dirty="0"/>
              <a:t>, Graphene, polyaniline)</a:t>
            </a:r>
            <a:endParaRPr lang="en-IN" sz="2000" dirty="0"/>
          </a:p>
          <a:p>
            <a:pPr algn="just"/>
            <a:r>
              <a:rPr lang="en-US" sz="2000" b="1" i="1" dirty="0"/>
              <a:t>Lecture-3</a:t>
            </a:r>
            <a:r>
              <a:rPr lang="en-US" sz="2000" dirty="0"/>
              <a:t>: Carbon nanotubes (</a:t>
            </a:r>
            <a:r>
              <a:rPr lang="en-US" sz="2000" dirty="0" err="1"/>
              <a:t>CNTs</a:t>
            </a:r>
            <a:r>
              <a:rPr lang="en-US" sz="2000" dirty="0"/>
              <a:t>)-meaning, types, structures; Synthesis by </a:t>
            </a:r>
            <a:r>
              <a:rPr lang="en-US" sz="2000" dirty="0" err="1"/>
              <a:t>CVD</a:t>
            </a:r>
            <a:r>
              <a:rPr lang="en-US" sz="2000" dirty="0"/>
              <a:t> method, functionalization-physical, chemical; properties</a:t>
            </a:r>
            <a:endParaRPr lang="en-IN" sz="2000" dirty="0"/>
          </a:p>
          <a:p>
            <a:pPr algn="just"/>
            <a:r>
              <a:rPr lang="en-US" sz="2000" b="1" i="1" dirty="0"/>
              <a:t>Lecture-4</a:t>
            </a:r>
            <a:r>
              <a:rPr lang="en-US" sz="2000" dirty="0"/>
              <a:t>: Graphene-meaning, structure of graphene; Synthesis by Modified hummer’s method, functionalization-physical, chemical; properties</a:t>
            </a:r>
            <a:endParaRPr lang="en-IN" sz="2000" dirty="0"/>
          </a:p>
          <a:p>
            <a:pPr algn="just"/>
            <a:r>
              <a:rPr lang="en-US" sz="2000" b="1" i="1" dirty="0"/>
              <a:t>Lecture-5</a:t>
            </a:r>
            <a:r>
              <a:rPr lang="en-US" sz="2000" dirty="0"/>
              <a:t>: Polyaniline-Synthesis via chemical oxidative polymerization of aniline, different structures of Polyaniline, electronic properties, Applications of </a:t>
            </a:r>
            <a:r>
              <a:rPr lang="en-US" sz="2000" dirty="0" err="1"/>
              <a:t>CNT</a:t>
            </a:r>
            <a:r>
              <a:rPr lang="en-US" sz="2000" dirty="0"/>
              <a:t>, Graphene in logistic information, intelligent packaging systems</a:t>
            </a:r>
            <a:endParaRPr lang="en-IN" sz="2000" dirty="0"/>
          </a:p>
          <a:p>
            <a:pPr algn="just"/>
            <a:r>
              <a:rPr lang="en-US" sz="2000" b="1" i="1" dirty="0"/>
              <a:t>Lecture-6:</a:t>
            </a:r>
            <a:r>
              <a:rPr lang="en-US" sz="2000" dirty="0"/>
              <a:t> Sensors: Introduction, types of sensors (Piezoelectric and electrochemical)</a:t>
            </a:r>
            <a:endParaRPr lang="en-IN" sz="2000" dirty="0"/>
          </a:p>
          <a:p>
            <a:pPr algn="just"/>
            <a:r>
              <a:rPr lang="en-US" sz="2000" b="1" i="1" dirty="0"/>
              <a:t>Lecture-7:</a:t>
            </a:r>
            <a:r>
              <a:rPr lang="en-US" sz="2000" dirty="0"/>
              <a:t> Strain sensors- working principle, nanomaterials used, applications</a:t>
            </a:r>
            <a:endParaRPr lang="en-IN" sz="2000" dirty="0"/>
          </a:p>
          <a:p>
            <a:pPr algn="just"/>
            <a:r>
              <a:rPr lang="en-US" sz="2000" b="1" i="1" dirty="0"/>
              <a:t>Lecture-8:</a:t>
            </a:r>
            <a:r>
              <a:rPr lang="en-US" sz="2000" dirty="0"/>
              <a:t> Electrochemical Sensors- working principle, types of electrodes, significance of each electrode, sensing mechanism.</a:t>
            </a:r>
            <a:endParaRPr lang="en-IN" sz="2000" dirty="0"/>
          </a:p>
          <a:p>
            <a:pPr algn="just"/>
            <a:r>
              <a:rPr lang="en-US" sz="2000" b="1" i="1" dirty="0"/>
              <a:t>Lecture-9:</a:t>
            </a:r>
            <a:r>
              <a:rPr lang="en-US" sz="2000" dirty="0"/>
              <a:t> Applications of Electrochemical sensor for biomolecules-Glucose-Diabetic management, Vitamin-C (Ascorbic acid) Electrochemical-VOCs, and  Gas </a:t>
            </a:r>
            <a:r>
              <a:rPr lang="en-US" sz="2000" dirty="0" smtClean="0"/>
              <a:t>sensor</a:t>
            </a:r>
            <a:endParaRPr lang="en-IN" sz="2000" dirty="0"/>
          </a:p>
          <a:p>
            <a:pPr algn="just"/>
            <a:endParaRPr lang="en-IN"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2" name="Rectangle 1"/>
          <p:cNvSpPr/>
          <p:nvPr/>
        </p:nvSpPr>
        <p:spPr>
          <a:xfrm>
            <a:off x="3512618" y="188126"/>
            <a:ext cx="4618124" cy="461665"/>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pPr algn="just"/>
            <a:r>
              <a:rPr lang="en-US" sz="2400" b="1" dirty="0"/>
              <a:t>Unit-IV- Smart sensors and devices</a:t>
            </a:r>
            <a:endParaRPr lang="en-IN" sz="2400" dirty="0"/>
          </a:p>
        </p:txBody>
      </p:sp>
    </p:spTree>
    <p:extLst>
      <p:ext uri="{BB962C8B-B14F-4D97-AF65-F5344CB8AC3E}">
        <p14:creationId xmlns:p14="http://schemas.microsoft.com/office/powerpoint/2010/main" val="1658033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8" y="1970179"/>
            <a:ext cx="11353041" cy="4109602"/>
          </a:xfrm>
          <a:prstGeom prst="rect">
            <a:avLst/>
          </a:prstGeom>
        </p:spPr>
      </p:pic>
      <p:sp>
        <p:nvSpPr>
          <p:cNvPr id="5" name="Rectangle 4"/>
          <p:cNvSpPr/>
          <p:nvPr/>
        </p:nvSpPr>
        <p:spPr>
          <a:xfrm>
            <a:off x="2108223" y="820719"/>
            <a:ext cx="9459641" cy="523220"/>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r>
              <a:rPr lang="en-IN" sz="2800" dirty="0" smtClean="0">
                <a:solidFill>
                  <a:schemeClr val="tx1"/>
                </a:solidFill>
                <a:latin typeface="Arial" panose="020B0604020202020204" pitchFamily="34" charset="0"/>
                <a:ea typeface="Times New Roman" panose="02020603050405020304" pitchFamily="18" charset="0"/>
                <a:cs typeface="Arial" panose="020B0604020202020204" pitchFamily="34" charset="0"/>
              </a:rPr>
              <a:t>RFID in </a:t>
            </a:r>
            <a:r>
              <a:rPr lang="en-IN" sz="2800" dirty="0">
                <a:solidFill>
                  <a:schemeClr val="tx1"/>
                </a:solidFill>
                <a:latin typeface="Arial" panose="020B0604020202020204" pitchFamily="34" charset="0"/>
                <a:ea typeface="Times New Roman" panose="02020603050405020304" pitchFamily="18" charset="0"/>
                <a:cs typeface="Arial" panose="020B0604020202020204" pitchFamily="34" charset="0"/>
              </a:rPr>
              <a:t>logistic information, intelligent packaging systems </a:t>
            </a:r>
            <a:endParaRPr lang="en-IN" sz="2800" dirty="0">
              <a:solidFill>
                <a:schemeClr val="tx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4039772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71107" y="1034044"/>
            <a:ext cx="8735933" cy="58239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7" name="Rectangle 6"/>
          <p:cNvSpPr/>
          <p:nvPr/>
        </p:nvSpPr>
        <p:spPr>
          <a:xfrm>
            <a:off x="4163476" y="248815"/>
            <a:ext cx="4619150" cy="40011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en-US" sz="2000" b="1" dirty="0"/>
              <a:t>RFID based supermarket shopping system</a:t>
            </a:r>
            <a:endParaRPr lang="en-US" sz="2000" b="1" dirty="0">
              <a:hlinkClick r:id="rId5"/>
            </a:endParaRPr>
          </a:p>
        </p:txBody>
      </p:sp>
    </p:spTree>
    <p:extLst>
      <p:ext uri="{BB962C8B-B14F-4D97-AF65-F5344CB8AC3E}">
        <p14:creationId xmlns:p14="http://schemas.microsoft.com/office/powerpoint/2010/main" val="2523768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0653" y="1319014"/>
            <a:ext cx="10021389" cy="524452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7" name="Rectangle 6"/>
          <p:cNvSpPr/>
          <p:nvPr/>
        </p:nvSpPr>
        <p:spPr>
          <a:xfrm>
            <a:off x="3601773" y="646668"/>
            <a:ext cx="3202800" cy="40011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en-US" sz="2000" b="1" dirty="0"/>
              <a:t>RFID based s</a:t>
            </a:r>
            <a:r>
              <a:rPr lang="en-US" sz="2000" b="1" dirty="0" smtClean="0"/>
              <a:t>hopping </a:t>
            </a:r>
            <a:r>
              <a:rPr lang="en-US" sz="2000" b="1" dirty="0"/>
              <a:t>system</a:t>
            </a:r>
            <a:endParaRPr lang="en-US" sz="2000" b="1" dirty="0">
              <a:hlinkClick r:id="rId5"/>
            </a:endParaRPr>
          </a:p>
        </p:txBody>
      </p:sp>
    </p:spTree>
    <p:extLst>
      <p:ext uri="{BB962C8B-B14F-4D97-AF65-F5344CB8AC3E}">
        <p14:creationId xmlns:p14="http://schemas.microsoft.com/office/powerpoint/2010/main" val="1943187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1" y="1143000"/>
            <a:ext cx="11429999" cy="5715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8" name="Rectangle 7"/>
          <p:cNvSpPr/>
          <p:nvPr/>
        </p:nvSpPr>
        <p:spPr>
          <a:xfrm>
            <a:off x="3999785" y="415545"/>
            <a:ext cx="4051494" cy="40011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en-US" sz="2000" b="1" dirty="0"/>
              <a:t>RFID based </a:t>
            </a:r>
            <a:r>
              <a:rPr lang="en-US" sz="2000" b="1" dirty="0" smtClean="0"/>
              <a:t>METRO </a:t>
            </a:r>
            <a:r>
              <a:rPr lang="en-US" sz="2000" b="1" dirty="0"/>
              <a:t>shopping system</a:t>
            </a:r>
            <a:endParaRPr lang="en-US" sz="2000" b="1" dirty="0">
              <a:hlinkClick r:id="rId5"/>
            </a:endParaRPr>
          </a:p>
        </p:txBody>
      </p:sp>
    </p:spTree>
    <p:extLst>
      <p:ext uri="{BB962C8B-B14F-4D97-AF65-F5344CB8AC3E}">
        <p14:creationId xmlns:p14="http://schemas.microsoft.com/office/powerpoint/2010/main" val="2524707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7771" y="1074420"/>
            <a:ext cx="6914605" cy="51859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7" name="Rectangle 6"/>
          <p:cNvSpPr/>
          <p:nvPr/>
        </p:nvSpPr>
        <p:spPr>
          <a:xfrm>
            <a:off x="5168692" y="344678"/>
            <a:ext cx="1192762" cy="40011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en-US" sz="2000" b="1" dirty="0"/>
              <a:t>RFID </a:t>
            </a:r>
            <a:r>
              <a:rPr lang="en-US" sz="2000" b="1" dirty="0" smtClean="0"/>
              <a:t>Tags</a:t>
            </a:r>
            <a:endParaRPr lang="en-US" sz="2000" b="1" dirty="0">
              <a:hlinkClick r:id="rId5"/>
            </a:endParaRPr>
          </a:p>
        </p:txBody>
      </p:sp>
    </p:spTree>
    <p:extLst>
      <p:ext uri="{BB962C8B-B14F-4D97-AF65-F5344CB8AC3E}">
        <p14:creationId xmlns:p14="http://schemas.microsoft.com/office/powerpoint/2010/main" val="4148258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342709" cy="3561806"/>
          </a:xfrm>
          <a:prstGeom prst="rect">
            <a:avLst/>
          </a:prstGeom>
        </p:spPr>
      </p:pic>
      <p:pic>
        <p:nvPicPr>
          <p:cNvPr id="3" name="Picture 2"/>
          <p:cNvPicPr>
            <a:picLocks noChangeAspect="1"/>
          </p:cNvPicPr>
          <p:nvPr/>
        </p:nvPicPr>
        <p:blipFill rotWithShape="1">
          <a:blip r:embed="rId3"/>
          <a:srcRect t="19200"/>
          <a:stretch/>
        </p:blipFill>
        <p:spPr>
          <a:xfrm>
            <a:off x="3261079" y="2978331"/>
            <a:ext cx="8930921" cy="3879669"/>
          </a:xfrm>
          <a:prstGeom prst="rect">
            <a:avLst/>
          </a:prstGeom>
        </p:spPr>
      </p:pic>
    </p:spTree>
    <p:extLst>
      <p:ext uri="{BB962C8B-B14F-4D97-AF65-F5344CB8AC3E}">
        <p14:creationId xmlns:p14="http://schemas.microsoft.com/office/powerpoint/2010/main" val="1802458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319" y="666206"/>
            <a:ext cx="6034184" cy="5423127"/>
          </a:xfrm>
          <a:prstGeom prst="rect">
            <a:avLst/>
          </a:prstGeom>
        </p:spPr>
      </p:pic>
      <p:pic>
        <p:nvPicPr>
          <p:cNvPr id="3" name="Picture 2"/>
          <p:cNvPicPr>
            <a:picLocks noChangeAspect="1"/>
          </p:cNvPicPr>
          <p:nvPr/>
        </p:nvPicPr>
        <p:blipFill>
          <a:blip r:embed="rId3"/>
          <a:stretch>
            <a:fillRect/>
          </a:stretch>
        </p:blipFill>
        <p:spPr>
          <a:xfrm>
            <a:off x="6338031" y="0"/>
            <a:ext cx="5853969" cy="2936218"/>
          </a:xfrm>
          <a:prstGeom prst="rect">
            <a:avLst/>
          </a:prstGeom>
        </p:spPr>
      </p:pic>
      <p:pic>
        <p:nvPicPr>
          <p:cNvPr id="4" name="Picture 3"/>
          <p:cNvPicPr>
            <a:picLocks noChangeAspect="1"/>
          </p:cNvPicPr>
          <p:nvPr/>
        </p:nvPicPr>
        <p:blipFill>
          <a:blip r:embed="rId4"/>
          <a:stretch>
            <a:fillRect/>
          </a:stretch>
        </p:blipFill>
        <p:spPr>
          <a:xfrm>
            <a:off x="6316503" y="2936217"/>
            <a:ext cx="5875498" cy="3268639"/>
          </a:xfrm>
          <a:prstGeom prst="rect">
            <a:avLst/>
          </a:prstGeom>
        </p:spPr>
      </p:pic>
    </p:spTree>
    <p:extLst>
      <p:ext uri="{BB962C8B-B14F-4D97-AF65-F5344CB8AC3E}">
        <p14:creationId xmlns:p14="http://schemas.microsoft.com/office/powerpoint/2010/main" val="36798424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2860" y="57497"/>
            <a:ext cx="7153288"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RFID: </a:t>
            </a:r>
            <a:r>
              <a:rPr lang="en-US" sz="2400" b="1" dirty="0" smtClean="0">
                <a:latin typeface="Arial" panose="020B0604020202020204" pitchFamily="34" charset="0"/>
                <a:cs typeface="Arial" panose="020B0604020202020204" pitchFamily="34" charset="0"/>
              </a:rPr>
              <a:t>It</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is a wireless, an electronic device/tag, which uses electromagnetic field to identify, track and connect with the objects attached with tags</a:t>
            </a:r>
            <a:endParaRPr lang="en-IN"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8" name="image4.png" descr="RFID System Working Principle | PCBCart"/>
          <p:cNvPicPr/>
          <p:nvPr/>
        </p:nvPicPr>
        <p:blipFill>
          <a:blip r:embed="rId4">
            <a:duotone>
              <a:schemeClr val="accent5">
                <a:shade val="45000"/>
                <a:satMod val="135000"/>
              </a:schemeClr>
              <a:prstClr val="white"/>
            </a:duotone>
          </a:blip>
          <a:srcRect b="12110"/>
          <a:stretch>
            <a:fillRect/>
          </a:stretch>
        </p:blipFill>
        <p:spPr>
          <a:xfrm>
            <a:off x="705394" y="1388455"/>
            <a:ext cx="10761046" cy="5238206"/>
          </a:xfrm>
          <a:prstGeom prst="rect">
            <a:avLst/>
          </a:prstGeom>
          <a:ln w="9525">
            <a:solidFill>
              <a:srgbClr val="4472C4"/>
            </a:solidFill>
            <a:prstDash val="solid"/>
          </a:ln>
        </p:spPr>
      </p:pic>
    </p:spTree>
    <p:extLst>
      <p:ext uri="{BB962C8B-B14F-4D97-AF65-F5344CB8AC3E}">
        <p14:creationId xmlns:p14="http://schemas.microsoft.com/office/powerpoint/2010/main" val="19370037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08062" y="270398"/>
            <a:ext cx="4195380"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sz="2800" b="1">
                <a:solidFill>
                  <a:srgbClr val="000000"/>
                </a:solidFill>
                <a:latin typeface="Arial" panose="020B0604020202020204" pitchFamily="34" charset="0"/>
                <a:ea typeface="Times New Roman" panose="02020603050405020304" pitchFamily="18" charset="0"/>
                <a:cs typeface="Arial" panose="020B0604020202020204" pitchFamily="34" charset="0"/>
              </a:rPr>
              <a:t>RFID working principle </a:t>
            </a:r>
            <a:endParaRPr lang="en-IN" sz="2800" b="1"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8" name="Rectangle 7"/>
          <p:cNvSpPr/>
          <p:nvPr/>
        </p:nvSpPr>
        <p:spPr>
          <a:xfrm>
            <a:off x="316420" y="1238609"/>
            <a:ext cx="11432912" cy="518911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lvl="0" indent="-342900" algn="just">
              <a:lnSpc>
                <a:spcPct val="115000"/>
              </a:lnSpc>
              <a:spcAft>
                <a:spcPts val="0"/>
              </a:spcAft>
              <a:buFont typeface="Arial" panose="020B0604020202020204" pitchFamily="34" charset="0"/>
              <a:buChar char="●"/>
            </a:pPr>
            <a:r>
              <a:rPr lang="en-US" sz="2400" dirty="0" smtClean="0">
                <a:solidFill>
                  <a:schemeClr val="accent5">
                    <a:lumMod val="50000"/>
                  </a:schemeClr>
                </a:solidFill>
                <a:latin typeface="Arial" panose="020B0604020202020204" pitchFamily="34" charset="0"/>
                <a:ea typeface="Noto Sans Symbols"/>
                <a:cs typeface="Arial" panose="020B0604020202020204" pitchFamily="34" charset="0"/>
              </a:rPr>
              <a:t>The </a:t>
            </a:r>
            <a:r>
              <a:rPr lang="en-US" sz="2400" dirty="0">
                <a:solidFill>
                  <a:schemeClr val="accent5">
                    <a:lumMod val="50000"/>
                  </a:schemeClr>
                </a:solidFill>
                <a:latin typeface="Arial" panose="020B0604020202020204" pitchFamily="34" charset="0"/>
                <a:ea typeface="Noto Sans Symbols"/>
                <a:cs typeface="Arial" panose="020B0604020202020204" pitchFamily="34" charset="0"/>
              </a:rPr>
              <a:t>RFID system consists of  RFID TAG, ANTENNA, TRANSPONDER, READER, COMPUTER</a:t>
            </a:r>
            <a:endParaRPr lang="en-IN" sz="2400" dirty="0">
              <a:solidFill>
                <a:schemeClr val="accent5">
                  <a:lumMod val="50000"/>
                </a:schemeClr>
              </a:solidFill>
              <a:latin typeface="Arial" panose="020B0604020202020204" pitchFamily="34" charset="0"/>
              <a:ea typeface="Noto Sans Symbols"/>
              <a:cs typeface="Arial" panose="020B0604020202020204" pitchFamily="34" charset="0"/>
            </a:endParaRPr>
          </a:p>
          <a:p>
            <a:pPr marL="342900" lvl="0" indent="-342900" algn="just">
              <a:lnSpc>
                <a:spcPct val="115000"/>
              </a:lnSpc>
              <a:spcAft>
                <a:spcPts val="0"/>
              </a:spcAft>
              <a:buFont typeface="Arial" panose="020B0604020202020204" pitchFamily="34" charset="0"/>
              <a:buChar char="●"/>
            </a:pPr>
            <a:r>
              <a:rPr lang="en-US" sz="2400" dirty="0" err="1">
                <a:solidFill>
                  <a:schemeClr val="accent5">
                    <a:lumMod val="50000"/>
                  </a:schemeClr>
                </a:solidFill>
                <a:latin typeface="Arial" panose="020B0604020202020204" pitchFamily="34" charset="0"/>
                <a:ea typeface="Noto Sans Symbols"/>
                <a:cs typeface="Arial" panose="020B0604020202020204" pitchFamily="34" charset="0"/>
              </a:rPr>
              <a:t>RF</a:t>
            </a:r>
            <a:r>
              <a:rPr lang="en-US" sz="2400" dirty="0">
                <a:solidFill>
                  <a:schemeClr val="accent5">
                    <a:lumMod val="50000"/>
                  </a:schemeClr>
                </a:solidFill>
                <a:latin typeface="Arial" panose="020B0604020202020204" pitchFamily="34" charset="0"/>
                <a:ea typeface="Noto Sans Symbols"/>
                <a:cs typeface="Arial" panose="020B0604020202020204" pitchFamily="34" charset="0"/>
              </a:rPr>
              <a:t> signals with a specific frequency are transmitted by READER through ANTENNA.</a:t>
            </a:r>
            <a:endParaRPr lang="en-IN" sz="2400" dirty="0">
              <a:solidFill>
                <a:schemeClr val="accent5">
                  <a:lumMod val="50000"/>
                </a:schemeClr>
              </a:solidFill>
              <a:latin typeface="Arial" panose="020B0604020202020204" pitchFamily="34" charset="0"/>
              <a:ea typeface="Noto Sans Symbols"/>
              <a:cs typeface="Arial" panose="020B0604020202020204" pitchFamily="34" charset="0"/>
            </a:endParaRPr>
          </a:p>
          <a:p>
            <a:pPr marL="342900" lvl="0" indent="-342900" algn="just">
              <a:lnSpc>
                <a:spcPct val="115000"/>
              </a:lnSpc>
              <a:spcAft>
                <a:spcPts val="0"/>
              </a:spcAft>
              <a:buFont typeface="Arial" panose="020B0604020202020204" pitchFamily="34" charset="0"/>
              <a:buChar char="●"/>
            </a:pPr>
            <a:r>
              <a:rPr lang="en-US" sz="2400" dirty="0">
                <a:solidFill>
                  <a:schemeClr val="accent5">
                    <a:lumMod val="50000"/>
                  </a:schemeClr>
                </a:solidFill>
                <a:latin typeface="Arial" panose="020B0604020202020204" pitchFamily="34" charset="0"/>
                <a:ea typeface="Noto Sans Symbols"/>
                <a:cs typeface="Arial" panose="020B0604020202020204" pitchFamily="34" charset="0"/>
              </a:rPr>
              <a:t>When ‘RFID TAG’ enters the ‘READER’ area, the ANTENNA will transmit induced current, which activates the ‘RFID TAG’ to transmits the information to the ‘READER’. (Passive system)</a:t>
            </a:r>
            <a:endParaRPr lang="en-IN" sz="2400" dirty="0">
              <a:solidFill>
                <a:schemeClr val="accent5">
                  <a:lumMod val="50000"/>
                </a:schemeClr>
              </a:solidFill>
              <a:latin typeface="Arial" panose="020B0604020202020204" pitchFamily="34" charset="0"/>
              <a:ea typeface="Noto Sans Symbols"/>
              <a:cs typeface="Arial" panose="020B0604020202020204" pitchFamily="34" charset="0"/>
            </a:endParaRPr>
          </a:p>
          <a:p>
            <a:pPr marL="342900" lvl="0" indent="-342900" algn="just">
              <a:lnSpc>
                <a:spcPct val="115000"/>
              </a:lnSpc>
              <a:spcAft>
                <a:spcPts val="0"/>
              </a:spcAft>
              <a:buFont typeface="Arial" panose="020B0604020202020204" pitchFamily="34" charset="0"/>
              <a:buChar char="●"/>
            </a:pPr>
            <a:r>
              <a:rPr lang="en-US" sz="2400" dirty="0">
                <a:solidFill>
                  <a:schemeClr val="accent5">
                    <a:lumMod val="50000"/>
                  </a:schemeClr>
                </a:solidFill>
                <a:latin typeface="Arial" panose="020B0604020202020204" pitchFamily="34" charset="0"/>
                <a:ea typeface="Noto Sans Symbols"/>
                <a:cs typeface="Arial" panose="020B0604020202020204" pitchFamily="34" charset="0"/>
              </a:rPr>
              <a:t>In case of active system, when the RFID TAG enters the READER area, the embedded battery powers the RFID TAG in order to complete the communications with each other. </a:t>
            </a:r>
            <a:endParaRPr lang="en-IN" sz="2400" dirty="0">
              <a:solidFill>
                <a:schemeClr val="accent5">
                  <a:lumMod val="50000"/>
                </a:schemeClr>
              </a:solidFill>
              <a:latin typeface="Arial" panose="020B0604020202020204" pitchFamily="34" charset="0"/>
              <a:ea typeface="Noto Sans Symbols"/>
              <a:cs typeface="Arial" panose="020B0604020202020204" pitchFamily="34" charset="0"/>
            </a:endParaRPr>
          </a:p>
          <a:p>
            <a:pPr marL="342900" lvl="0" indent="-342900" algn="just">
              <a:lnSpc>
                <a:spcPct val="115000"/>
              </a:lnSpc>
              <a:spcAft>
                <a:spcPts val="0"/>
              </a:spcAft>
              <a:buFont typeface="Arial" panose="020B0604020202020204" pitchFamily="34" charset="0"/>
              <a:buChar char="●"/>
            </a:pPr>
            <a:r>
              <a:rPr lang="en-US" sz="2400" dirty="0">
                <a:solidFill>
                  <a:schemeClr val="accent5">
                    <a:lumMod val="50000"/>
                  </a:schemeClr>
                </a:solidFill>
                <a:latin typeface="Arial" panose="020B0604020202020204" pitchFamily="34" charset="0"/>
                <a:ea typeface="Noto Sans Symbols"/>
                <a:cs typeface="Arial" panose="020B0604020202020204" pitchFamily="34" charset="0"/>
              </a:rPr>
              <a:t>After ‘READER’ reads the self-coded information, it will send the same to ‘COMPUTER’ for exchanging and managing the data.</a:t>
            </a:r>
            <a:endParaRPr lang="en-IN" sz="2400" dirty="0">
              <a:solidFill>
                <a:schemeClr val="accent5">
                  <a:lumMod val="50000"/>
                </a:schemeClr>
              </a:solidFill>
              <a:latin typeface="Arial" panose="020B0604020202020204" pitchFamily="34" charset="0"/>
              <a:ea typeface="Noto Sans Symbols"/>
              <a:cs typeface="Arial" panose="020B0604020202020204" pitchFamily="34" charset="0"/>
            </a:endParaRPr>
          </a:p>
        </p:txBody>
      </p:sp>
    </p:spTree>
    <p:extLst>
      <p:ext uri="{BB962C8B-B14F-4D97-AF65-F5344CB8AC3E}">
        <p14:creationId xmlns:p14="http://schemas.microsoft.com/office/powerpoint/2010/main" val="3685779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379" y="483326"/>
            <a:ext cx="11823260" cy="6035699"/>
          </a:xfrm>
          <a:prstGeom prst="rect">
            <a:avLst/>
          </a:prstGeom>
        </p:spPr>
      </p:pic>
    </p:spTree>
    <p:extLst>
      <p:ext uri="{BB962C8B-B14F-4D97-AF65-F5344CB8AC3E}">
        <p14:creationId xmlns:p14="http://schemas.microsoft.com/office/powerpoint/2010/main" val="3188972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39000"/>
                    </a14:imgEffect>
                    <a14:imgEffect>
                      <a14:brightnessContrast bright="-30000" contrast="-33000"/>
                    </a14:imgEffect>
                  </a14:imgLayer>
                </a14:imgProps>
              </a:ext>
            </a:extLst>
          </a:blip>
          <a:stretch>
            <a:fillRect/>
          </a:stretch>
        </p:blipFill>
        <p:spPr>
          <a:xfrm>
            <a:off x="0" y="0"/>
            <a:ext cx="12276905" cy="6905759"/>
          </a:xfrm>
          <a:prstGeom prst="rect">
            <a:avLst/>
          </a:prstGeom>
          <a:effectLst>
            <a:glow rad="127000">
              <a:schemeClr val="accent1">
                <a:alpha val="44000"/>
              </a:schemeClr>
            </a:glow>
            <a:outerShdw blurRad="50800" dist="50800" dir="5400000" algn="ctr" rotWithShape="0">
              <a:srgbClr val="000000">
                <a:alpha val="41000"/>
              </a:srgbClr>
            </a:outerShdw>
          </a:effectLst>
        </p:spPr>
      </p:pic>
      <p:sp>
        <p:nvSpPr>
          <p:cNvPr id="4" name="Rectangle 3"/>
          <p:cNvSpPr/>
          <p:nvPr/>
        </p:nvSpPr>
        <p:spPr>
          <a:xfrm>
            <a:off x="541017" y="2241556"/>
            <a:ext cx="11194870" cy="2923877"/>
          </a:xfrm>
          <a:prstGeom prst="rect">
            <a:avLst/>
          </a:prstGeom>
          <a:solidFill>
            <a:schemeClr val="bg1">
              <a:alpha val="67000"/>
            </a:schemeClr>
          </a:solidFill>
        </p:spPr>
        <p:txBody>
          <a:bodyPr wrap="square">
            <a:spAutoFit/>
          </a:bodyPr>
          <a:lstStyle/>
          <a:p>
            <a:pPr algn="ctr"/>
            <a:r>
              <a:rPr lang="en-IN" sz="4000" b="1" dirty="0" smtClean="0">
                <a:solidFill>
                  <a:srgbClr val="FF0000"/>
                </a:solidFill>
              </a:rPr>
              <a:t>The </a:t>
            </a:r>
            <a:r>
              <a:rPr lang="en-IN" sz="4000" b="1" dirty="0">
                <a:solidFill>
                  <a:srgbClr val="FF0000"/>
                </a:solidFill>
              </a:rPr>
              <a:t>Internet of Things (</a:t>
            </a:r>
            <a:r>
              <a:rPr lang="en-IN" sz="4000" b="1" dirty="0" err="1">
                <a:solidFill>
                  <a:srgbClr val="FF0000"/>
                </a:solidFill>
              </a:rPr>
              <a:t>IoT</a:t>
            </a:r>
            <a:r>
              <a:rPr lang="en-IN" sz="4000" b="1" dirty="0">
                <a:solidFill>
                  <a:srgbClr val="FF0000"/>
                </a:solidFill>
              </a:rPr>
              <a:t>) </a:t>
            </a:r>
            <a:endParaRPr lang="en-IN" sz="4000" b="1" dirty="0" smtClean="0">
              <a:solidFill>
                <a:srgbClr val="FF0000"/>
              </a:solidFill>
            </a:endParaRPr>
          </a:p>
          <a:p>
            <a:pPr algn="ctr"/>
            <a:r>
              <a:rPr lang="en-IN" sz="3600" dirty="0" smtClean="0"/>
              <a:t>It is </a:t>
            </a:r>
            <a:r>
              <a:rPr lang="en-IN" sz="3600" dirty="0"/>
              <a:t>the network of physical objects—“things”—that are embedded with sensors, software, and other technologies for the purpose of connecting and exchanging data with other devices and systems over the </a:t>
            </a:r>
            <a:r>
              <a:rPr lang="en-IN" sz="3600" dirty="0" smtClean="0"/>
              <a:t>internet.</a:t>
            </a:r>
            <a:endParaRPr lang="en-IN" sz="3600"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735089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6629" y="846723"/>
            <a:ext cx="11062703" cy="572464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50000"/>
              </a:lnSpc>
              <a:spcAft>
                <a:spcPts val="0"/>
              </a:spcAft>
            </a:pPr>
            <a:r>
              <a:rPr lang="en-US" sz="2400"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rPr>
              <a:t>Based on the power requirements, </a:t>
            </a:r>
            <a:r>
              <a:rPr lang="en-US" sz="2800" b="1"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rPr>
              <a:t>the RFID is classified as follows:</a:t>
            </a:r>
            <a:endParaRPr lang="en-IN" sz="2800" b="1"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spcAft>
                <a:spcPts val="0"/>
              </a:spcAft>
              <a:buFont typeface="+mj-lt"/>
              <a:buAutoNum type="arabicParenR"/>
            </a:pPr>
            <a:r>
              <a:rPr lang="en-US" sz="2400" b="1"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rPr>
              <a:t>Passive RFID Tag:</a:t>
            </a:r>
            <a:r>
              <a:rPr lang="en-US" sz="2400"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rPr>
              <a:t> It is a RFID tag with no inbuilt power source (Battery) designed to use in small range (up to 10 m) tracking systems, operates on low, high or ultra-high frequency. However, it </a:t>
            </a:r>
            <a:r>
              <a:rPr lang="en-IN" sz="2400"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rPr>
              <a:t>receives power from the reading antenna, whose electromagnetic wave induces a current in the RFID tag's antenna. </a:t>
            </a:r>
            <a:r>
              <a:rPr lang="en-US" sz="2400"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rPr>
              <a:t>It is very thin and has a long service life. </a:t>
            </a:r>
            <a:endParaRPr lang="en-IN" sz="2400"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342900" lvl="0" indent="-342900">
              <a:lnSpc>
                <a:spcPct val="150000"/>
              </a:lnSpc>
              <a:spcAft>
                <a:spcPts val="0"/>
              </a:spcAft>
              <a:buFont typeface="+mj-lt"/>
              <a:buAutoNum type="arabicParenR"/>
            </a:pPr>
            <a:r>
              <a:rPr lang="en-US" sz="2400" b="1"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rPr>
              <a:t>Active RFID Tag:</a:t>
            </a:r>
            <a:r>
              <a:rPr lang="en-US" sz="2400"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rPr>
              <a:t> It has its own power source, such as battery, inbuilt. It is used for long scanning and reading range (up to 100 m), operates only at high frequency. The price is relatively high, volume is larger than the Passive tag because of the built-in battery. </a:t>
            </a:r>
            <a:endParaRPr lang="en-IN" sz="2400"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940464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266577504"/>
              </p:ext>
            </p:extLst>
          </p:nvPr>
        </p:nvGraphicFramePr>
        <p:xfrm>
          <a:off x="744582" y="1734889"/>
          <a:ext cx="10842171" cy="4876800"/>
        </p:xfrm>
        <a:graphic>
          <a:graphicData uri="http://schemas.openxmlformats.org/drawingml/2006/table">
            <a:tbl>
              <a:tblPr firstRow="1" firstCol="1" bandRow="1">
                <a:tableStyleId>{5C22544A-7EE6-4342-B048-85BDC9FD1C3A}</a:tableStyleId>
              </a:tblPr>
              <a:tblGrid>
                <a:gridCol w="2381044">
                  <a:extLst>
                    <a:ext uri="{9D8B030D-6E8A-4147-A177-3AD203B41FA5}">
                      <a16:colId xmlns:a16="http://schemas.microsoft.com/office/drawing/2014/main" val="3693755726"/>
                    </a:ext>
                  </a:extLst>
                </a:gridCol>
                <a:gridCol w="2237942">
                  <a:extLst>
                    <a:ext uri="{9D8B030D-6E8A-4147-A177-3AD203B41FA5}">
                      <a16:colId xmlns:a16="http://schemas.microsoft.com/office/drawing/2014/main" val="2004553253"/>
                    </a:ext>
                  </a:extLst>
                </a:gridCol>
                <a:gridCol w="2705733">
                  <a:extLst>
                    <a:ext uri="{9D8B030D-6E8A-4147-A177-3AD203B41FA5}">
                      <a16:colId xmlns:a16="http://schemas.microsoft.com/office/drawing/2014/main" val="2995833202"/>
                    </a:ext>
                  </a:extLst>
                </a:gridCol>
                <a:gridCol w="3517452">
                  <a:extLst>
                    <a:ext uri="{9D8B030D-6E8A-4147-A177-3AD203B41FA5}">
                      <a16:colId xmlns:a16="http://schemas.microsoft.com/office/drawing/2014/main" val="3660429782"/>
                    </a:ext>
                  </a:extLst>
                </a:gridCol>
              </a:tblGrid>
              <a:tr h="0">
                <a:tc>
                  <a:txBody>
                    <a:bodyPr/>
                    <a:lstStyle/>
                    <a:p>
                      <a:pPr>
                        <a:lnSpc>
                          <a:spcPct val="100000"/>
                        </a:lnSpc>
                        <a:spcAft>
                          <a:spcPts val="0"/>
                        </a:spcAft>
                      </a:pPr>
                      <a:r>
                        <a:rPr lang="en-US" sz="3200">
                          <a:effectLst/>
                          <a:latin typeface="Arial" panose="020B0604020202020204" pitchFamily="34" charset="0"/>
                          <a:cs typeface="Arial" panose="020B0604020202020204" pitchFamily="34" charset="0"/>
                        </a:rPr>
                        <a:t>Types</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Low-Frequency</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High-Frequency</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Ultra High-Frequency</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95449492"/>
                  </a:ext>
                </a:extLst>
              </a:tr>
              <a:tr h="0">
                <a:tc>
                  <a:txBody>
                    <a:bodyPr/>
                    <a:lstStyle/>
                    <a:p>
                      <a:pPr>
                        <a:lnSpc>
                          <a:spcPct val="100000"/>
                        </a:lnSpc>
                        <a:spcAft>
                          <a:spcPts val="0"/>
                        </a:spcAft>
                      </a:pPr>
                      <a:r>
                        <a:rPr lang="en-US" sz="3200">
                          <a:effectLst/>
                          <a:latin typeface="Arial" panose="020B0604020202020204" pitchFamily="34" charset="0"/>
                          <a:cs typeface="Arial" panose="020B0604020202020204" pitchFamily="34" charset="0"/>
                        </a:rPr>
                        <a:t>Frequency Range</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100~500 KHz</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10~15 MHz</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850~950 MHz~2.45 GHz</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61328210"/>
                  </a:ext>
                </a:extLst>
              </a:tr>
              <a:tr h="472735">
                <a:tc>
                  <a:txBody>
                    <a:bodyPr/>
                    <a:lstStyle/>
                    <a:p>
                      <a:pPr>
                        <a:lnSpc>
                          <a:spcPct val="100000"/>
                        </a:lnSpc>
                        <a:spcAft>
                          <a:spcPts val="0"/>
                        </a:spcAft>
                      </a:pPr>
                      <a:r>
                        <a:rPr lang="en-US" sz="3200">
                          <a:effectLst/>
                          <a:latin typeface="Arial" panose="020B0604020202020204" pitchFamily="34" charset="0"/>
                          <a:cs typeface="Arial" panose="020B0604020202020204" pitchFamily="34" charset="0"/>
                        </a:rPr>
                        <a:t>inductive distance</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shorter</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longer</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longest</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86692548"/>
                  </a:ext>
                </a:extLst>
              </a:tr>
              <a:tr h="0">
                <a:tc>
                  <a:txBody>
                    <a:bodyPr/>
                    <a:lstStyle/>
                    <a:p>
                      <a:pPr>
                        <a:lnSpc>
                          <a:spcPct val="100000"/>
                        </a:lnSpc>
                        <a:spcAft>
                          <a:spcPts val="0"/>
                        </a:spcAft>
                      </a:pPr>
                      <a:r>
                        <a:rPr lang="en-US" sz="3200">
                          <a:effectLst/>
                          <a:latin typeface="Arial" panose="020B0604020202020204" pitchFamily="34" charset="0"/>
                          <a:cs typeface="Arial" panose="020B0604020202020204" pitchFamily="34" charset="0"/>
                        </a:rPr>
                        <a:t>reading speed</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slower</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relatively high</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fastest</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68002761"/>
                  </a:ext>
                </a:extLst>
              </a:tr>
              <a:tr h="0">
                <a:tc>
                  <a:txBody>
                    <a:bodyPr/>
                    <a:lstStyle/>
                    <a:p>
                      <a:pPr>
                        <a:lnSpc>
                          <a:spcPct val="100000"/>
                        </a:lnSpc>
                        <a:spcAft>
                          <a:spcPts val="0"/>
                        </a:spcAft>
                      </a:pPr>
                      <a:r>
                        <a:rPr lang="en-US" sz="3200">
                          <a:effectLst/>
                          <a:latin typeface="Arial" panose="020B0604020202020204" pitchFamily="34" charset="0"/>
                          <a:cs typeface="Arial" panose="020B0604020202020204" pitchFamily="34" charset="0"/>
                        </a:rPr>
                        <a:t>penetration ability</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good</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a:effectLst/>
                          <a:latin typeface="Arial" panose="020B0604020202020204" pitchFamily="34" charset="0"/>
                          <a:cs typeface="Arial" panose="020B0604020202020204" pitchFamily="34" charset="0"/>
                        </a:rPr>
                        <a:t>Avearge</a:t>
                      </a:r>
                      <a:endParaRPr lang="en-IN" sz="3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0000"/>
                        </a:lnSpc>
                        <a:spcAft>
                          <a:spcPts val="0"/>
                        </a:spcAft>
                      </a:pPr>
                      <a:r>
                        <a:rPr lang="en-US" sz="3200" dirty="0">
                          <a:effectLst/>
                          <a:latin typeface="Arial" panose="020B0604020202020204" pitchFamily="34" charset="0"/>
                          <a:cs typeface="Arial" panose="020B0604020202020204" pitchFamily="34" charset="0"/>
                        </a:rPr>
                        <a:t>bad</a:t>
                      </a:r>
                      <a:endParaRPr lang="en-IN" sz="3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538967547"/>
                  </a:ext>
                </a:extLst>
              </a:tr>
            </a:tbl>
          </a:graphicData>
        </a:graphic>
      </p:graphicFrame>
      <p:sp>
        <p:nvSpPr>
          <p:cNvPr id="7" name="Rectangle 6"/>
          <p:cNvSpPr/>
          <p:nvPr/>
        </p:nvSpPr>
        <p:spPr>
          <a:xfrm>
            <a:off x="965277" y="1029196"/>
            <a:ext cx="9853980" cy="523220"/>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r>
              <a:rPr lang="en-US" sz="2800" b="1" dirty="0">
                <a:solidFill>
                  <a:srgbClr val="000000"/>
                </a:solidFill>
                <a:latin typeface="Arial" panose="020B0604020202020204" pitchFamily="34" charset="0"/>
                <a:ea typeface="Times New Roman" panose="02020603050405020304" pitchFamily="18" charset="0"/>
                <a:cs typeface="Arial" panose="020B0604020202020204" pitchFamily="34" charset="0"/>
              </a:rPr>
              <a:t>RFID is classified based on</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b="1" dirty="0">
                <a:solidFill>
                  <a:srgbClr val="000000"/>
                </a:solidFill>
                <a:latin typeface="Arial" panose="020B0604020202020204" pitchFamily="34" charset="0"/>
                <a:ea typeface="Times New Roman" panose="02020603050405020304" pitchFamily="18" charset="0"/>
                <a:cs typeface="Arial" panose="020B0604020202020204" pitchFamily="34" charset="0"/>
              </a:rPr>
              <a:t>the working frequency range</a:t>
            </a:r>
            <a:endParaRPr lang="en-IN" sz="28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357965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50016" y="178771"/>
            <a:ext cx="3915092"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Materials for RFID tag</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428046" y="1072247"/>
            <a:ext cx="4014882" cy="707886"/>
          </a:xfrm>
          <a:prstGeom prst="rect">
            <a:avLst/>
          </a:prstGeom>
        </p:spPr>
        <p:txBody>
          <a:bodyPr wrap="none">
            <a:spAutoFit/>
          </a:bodyPr>
          <a:lstStyle/>
          <a:p>
            <a:pPr algn="ctr"/>
            <a:r>
              <a:rPr lang="en-IN" sz="2000" dirty="0">
                <a:latin typeface="Arial" panose="020B0604020202020204" pitchFamily="34" charset="0"/>
                <a:cs typeface="Arial" panose="020B0604020202020204" pitchFamily="34" charset="0"/>
              </a:rPr>
              <a:t>Polyethylene </a:t>
            </a:r>
            <a:r>
              <a:rPr lang="en-IN" sz="2000" dirty="0" smtClean="0">
                <a:latin typeface="Arial" panose="020B0604020202020204" pitchFamily="34" charset="0"/>
                <a:cs typeface="Arial" panose="020B0604020202020204" pitchFamily="34" charset="0"/>
              </a:rPr>
              <a:t>Terephthalate (PET)</a:t>
            </a:r>
          </a:p>
          <a:p>
            <a:pPr algn="ctr"/>
            <a:r>
              <a:rPr lang="en-IN" sz="2000" dirty="0" smtClean="0">
                <a:latin typeface="Arial" panose="020B0604020202020204" pitchFamily="34" charset="0"/>
                <a:cs typeface="Arial" panose="020B0604020202020204" pitchFamily="34" charset="0"/>
              </a:rPr>
              <a:t> as substrate</a:t>
            </a:r>
            <a:endParaRPr lang="en-IN"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428046" y="2005658"/>
            <a:ext cx="4489651" cy="1997895"/>
          </a:xfrm>
          <a:prstGeom prst="rect">
            <a:avLst/>
          </a:prstGeom>
        </p:spPr>
      </p:pic>
      <p:pic>
        <p:nvPicPr>
          <p:cNvPr id="7" name="Picture 6"/>
          <p:cNvPicPr>
            <a:picLocks noChangeAspect="1"/>
          </p:cNvPicPr>
          <p:nvPr/>
        </p:nvPicPr>
        <p:blipFill>
          <a:blip r:embed="rId3"/>
          <a:stretch>
            <a:fillRect/>
          </a:stretch>
        </p:blipFill>
        <p:spPr>
          <a:xfrm>
            <a:off x="5047836" y="640436"/>
            <a:ext cx="3917272" cy="2619310"/>
          </a:xfrm>
          <a:prstGeom prst="rect">
            <a:avLst/>
          </a:prstGeom>
        </p:spPr>
      </p:pic>
      <p:pic>
        <p:nvPicPr>
          <p:cNvPr id="8" name="Picture 7"/>
          <p:cNvPicPr>
            <a:picLocks noChangeAspect="1"/>
          </p:cNvPicPr>
          <p:nvPr/>
        </p:nvPicPr>
        <p:blipFill rotWithShape="1">
          <a:blip r:embed="rId4"/>
          <a:srcRect l="31120" t="19075" r="30755" b="4537"/>
          <a:stretch/>
        </p:blipFill>
        <p:spPr>
          <a:xfrm>
            <a:off x="5733617" y="3400820"/>
            <a:ext cx="1565150" cy="313593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0293" y="558359"/>
            <a:ext cx="2499479" cy="249947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8730" t="6857" r="31270" b="11620"/>
          <a:stretch/>
        </p:blipFill>
        <p:spPr>
          <a:xfrm>
            <a:off x="7298767" y="3435771"/>
            <a:ext cx="1542786" cy="3144346"/>
          </a:xfrm>
          <a:prstGeom prst="rect">
            <a:avLst/>
          </a:prstGeom>
        </p:spPr>
      </p:pic>
      <p:pic>
        <p:nvPicPr>
          <p:cNvPr id="12" name="Picture 11"/>
          <p:cNvPicPr>
            <a:picLocks noChangeAspect="1"/>
          </p:cNvPicPr>
          <p:nvPr/>
        </p:nvPicPr>
        <p:blipFill rotWithShape="1">
          <a:blip r:embed="rId7"/>
          <a:srcRect l="28111" t="9100" r="30101" b="5711"/>
          <a:stretch/>
        </p:blipFill>
        <p:spPr>
          <a:xfrm>
            <a:off x="8988232" y="3303112"/>
            <a:ext cx="1586198" cy="3233639"/>
          </a:xfrm>
          <a:prstGeom prst="rect">
            <a:avLst/>
          </a:prstGeom>
        </p:spPr>
      </p:pic>
      <p:pic>
        <p:nvPicPr>
          <p:cNvPr id="13" name="Picture 7" descr="Image result for polyaniline powder"/>
          <p:cNvPicPr>
            <a:picLocks noChangeAspect="1" noChangeArrowheads="1"/>
          </p:cNvPicPr>
          <p:nvPr/>
        </p:nvPicPr>
        <p:blipFill>
          <a:blip r:embed="rId8">
            <a:extLst>
              <a:ext uri="{28A0092B-C50C-407E-A947-70E740481C1C}">
                <a14:useLocalDpi xmlns:a14="http://schemas.microsoft.com/office/drawing/2010/main" val="0"/>
              </a:ext>
            </a:extLst>
          </a:blip>
          <a:srcRect l="34196" r="37819" b="6010"/>
          <a:stretch>
            <a:fillRect/>
          </a:stretch>
        </p:blipFill>
        <p:spPr bwMode="auto">
          <a:xfrm>
            <a:off x="10704569" y="3179064"/>
            <a:ext cx="1313260" cy="322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6157" y="4178333"/>
            <a:ext cx="2679667" cy="2679667"/>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8296529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6" name="Rectangle 5"/>
          <p:cNvSpPr/>
          <p:nvPr/>
        </p:nvSpPr>
        <p:spPr>
          <a:xfrm>
            <a:off x="1439229" y="998885"/>
            <a:ext cx="4492320" cy="1200329"/>
          </a:xfrm>
          <a:prstGeom prst="rect">
            <a:avLst/>
          </a:prstGeom>
        </p:spPr>
        <p:txBody>
          <a:bodyPr wrap="none">
            <a:spAutoFit/>
          </a:bodyPr>
          <a:lstStyle/>
          <a:p>
            <a:r>
              <a:rPr lang="en-IN" sz="3600" dirty="0" smtClean="0"/>
              <a:t>Carbon Nanomaterials </a:t>
            </a:r>
          </a:p>
          <a:p>
            <a:r>
              <a:rPr lang="en-IN" sz="3600" dirty="0" smtClean="0"/>
              <a:t>for </a:t>
            </a:r>
            <a:r>
              <a:rPr lang="en-IN" sz="3600" dirty="0"/>
              <a:t>RFID</a:t>
            </a:r>
          </a:p>
        </p:txBody>
      </p:sp>
      <p:pic>
        <p:nvPicPr>
          <p:cNvPr id="8" name="Picture 7"/>
          <p:cNvPicPr>
            <a:picLocks noChangeAspect="1"/>
          </p:cNvPicPr>
          <p:nvPr/>
        </p:nvPicPr>
        <p:blipFill>
          <a:blip r:embed="rId4"/>
          <a:stretch>
            <a:fillRect/>
          </a:stretch>
        </p:blipFill>
        <p:spPr>
          <a:xfrm>
            <a:off x="-27012" y="3435531"/>
            <a:ext cx="12219012" cy="3422469"/>
          </a:xfrm>
          <a:prstGeom prst="rect">
            <a:avLst/>
          </a:prstGeom>
        </p:spPr>
      </p:pic>
      <p:pic>
        <p:nvPicPr>
          <p:cNvPr id="11" name="Picture 10"/>
          <p:cNvPicPr>
            <a:picLocks noChangeAspect="1"/>
          </p:cNvPicPr>
          <p:nvPr/>
        </p:nvPicPr>
        <p:blipFill>
          <a:blip r:embed="rId5"/>
          <a:stretch>
            <a:fillRect/>
          </a:stretch>
        </p:blipFill>
        <p:spPr>
          <a:xfrm>
            <a:off x="6061166" y="1"/>
            <a:ext cx="6130834" cy="3526969"/>
          </a:xfrm>
          <a:prstGeom prst="rect">
            <a:avLst/>
          </a:prstGeom>
        </p:spPr>
      </p:pic>
    </p:spTree>
    <p:extLst>
      <p:ext uri="{BB962C8B-B14F-4D97-AF65-F5344CB8AC3E}">
        <p14:creationId xmlns:p14="http://schemas.microsoft.com/office/powerpoint/2010/main" val="34398231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a:xfrm>
            <a:off x="3962400" y="6356351"/>
            <a:ext cx="4572000" cy="365125"/>
          </a:xfrm>
        </p:spPr>
        <p:txBody>
          <a:bodyPr/>
          <a:lstStyle/>
          <a:p>
            <a:r>
              <a:rPr lang="en-US" dirty="0" smtClean="0"/>
              <a:t>Dr. </a:t>
            </a:r>
            <a:r>
              <a:rPr lang="en-US" dirty="0" err="1" smtClean="0"/>
              <a:t>Manjunatha</a:t>
            </a:r>
            <a:r>
              <a:rPr lang="en-US" dirty="0" smtClean="0"/>
              <a:t>. C, Assistant Professor, Dept. Chemistry, RVCE</a:t>
            </a:r>
            <a:endParaRPr lang="en-US" dirty="0"/>
          </a:p>
        </p:txBody>
      </p:sp>
      <p:sp>
        <p:nvSpPr>
          <p:cNvPr id="4" name="Slide Number Placeholder 3"/>
          <p:cNvSpPr>
            <a:spLocks noGrp="1"/>
          </p:cNvSpPr>
          <p:nvPr>
            <p:ph type="sldNum" sz="quarter" idx="12"/>
          </p:nvPr>
        </p:nvSpPr>
        <p:spPr/>
        <p:txBody>
          <a:bodyPr/>
          <a:lstStyle/>
          <a:p>
            <a:fld id="{0F84B520-0DEC-4D7A-801E-5051570DE4C6}" type="slidenum">
              <a:rPr lang="en-US" smtClean="0"/>
              <a:pPr/>
              <a:t>34</a:t>
            </a:fld>
            <a:endParaRPr lang="en-US"/>
          </a:p>
        </p:txBody>
      </p:sp>
      <p:sp>
        <p:nvSpPr>
          <p:cNvPr id="5" name="Rectangle 4"/>
          <p:cNvSpPr/>
          <p:nvPr/>
        </p:nvSpPr>
        <p:spPr>
          <a:xfrm>
            <a:off x="1546431" y="482608"/>
            <a:ext cx="8991600" cy="523220"/>
          </a:xfrm>
          <a:prstGeom prst="rect">
            <a:avLst/>
          </a:prstGeom>
        </p:spPr>
        <p:txBody>
          <a:bodyPr wrap="square">
            <a:spAutoFit/>
          </a:bodyPr>
          <a:lstStyle/>
          <a:p>
            <a:pPr algn="ctr"/>
            <a:r>
              <a:rPr lang="en-US" sz="2800" b="1" dirty="0">
                <a:solidFill>
                  <a:srgbClr val="C00000"/>
                </a:solidFill>
              </a:rPr>
              <a:t>Introduction to Nanomaterials/Science/Technology</a:t>
            </a:r>
          </a:p>
        </p:txBody>
      </p:sp>
      <p:pic>
        <p:nvPicPr>
          <p:cNvPr id="5124" name="Picture 4" descr="Image result for side view of naked Eye"/>
          <p:cNvPicPr>
            <a:picLocks noChangeAspect="1" noChangeArrowheads="1"/>
          </p:cNvPicPr>
          <p:nvPr/>
        </p:nvPicPr>
        <p:blipFill>
          <a:blip r:embed="rId2"/>
          <a:srcRect l="7843" r="27451"/>
          <a:stretch>
            <a:fillRect/>
          </a:stretch>
        </p:blipFill>
        <p:spPr bwMode="auto">
          <a:xfrm>
            <a:off x="1524000" y="1066800"/>
            <a:ext cx="2514600" cy="2590800"/>
          </a:xfrm>
          <a:prstGeom prst="rect">
            <a:avLst/>
          </a:prstGeom>
          <a:noFill/>
        </p:spPr>
      </p:pic>
      <p:pic>
        <p:nvPicPr>
          <p:cNvPr id="11" name="Picture 6" descr="Image result for Transmission electron microscope"/>
          <p:cNvPicPr>
            <a:picLocks noChangeAspect="1" noChangeArrowheads="1"/>
          </p:cNvPicPr>
          <p:nvPr/>
        </p:nvPicPr>
        <p:blipFill>
          <a:blip r:embed="rId3" cstate="print"/>
          <a:srcRect/>
          <a:stretch>
            <a:fillRect/>
          </a:stretch>
        </p:blipFill>
        <p:spPr bwMode="auto">
          <a:xfrm>
            <a:off x="8229600" y="1243774"/>
            <a:ext cx="2438400" cy="2670397"/>
          </a:xfrm>
          <a:prstGeom prst="rect">
            <a:avLst/>
          </a:prstGeom>
          <a:noFill/>
        </p:spPr>
      </p:pic>
      <p:pic>
        <p:nvPicPr>
          <p:cNvPr id="12" name="Picture 2" descr="Image result for nanomaterials"/>
          <p:cNvPicPr>
            <a:picLocks noChangeAspect="1" noChangeArrowheads="1"/>
          </p:cNvPicPr>
          <p:nvPr/>
        </p:nvPicPr>
        <p:blipFill>
          <a:blip r:embed="rId4"/>
          <a:srcRect/>
          <a:stretch>
            <a:fillRect/>
          </a:stretch>
        </p:blipFill>
        <p:spPr bwMode="auto">
          <a:xfrm>
            <a:off x="4495800" y="1295401"/>
            <a:ext cx="2857500" cy="2143125"/>
          </a:xfrm>
          <a:prstGeom prst="rect">
            <a:avLst/>
          </a:prstGeom>
          <a:noFill/>
        </p:spPr>
      </p:pic>
      <p:pic>
        <p:nvPicPr>
          <p:cNvPr id="5128" name="Picture 8" descr="Image result for zno powder"/>
          <p:cNvPicPr>
            <a:picLocks noChangeAspect="1" noChangeArrowheads="1"/>
          </p:cNvPicPr>
          <p:nvPr/>
        </p:nvPicPr>
        <p:blipFill>
          <a:blip r:embed="rId5"/>
          <a:srcRect/>
          <a:stretch>
            <a:fillRect/>
          </a:stretch>
        </p:blipFill>
        <p:spPr bwMode="auto">
          <a:xfrm>
            <a:off x="4343400" y="1295400"/>
            <a:ext cx="3352800" cy="2233306"/>
          </a:xfrm>
          <a:prstGeom prst="rect">
            <a:avLst/>
          </a:prstGeom>
          <a:noFill/>
        </p:spPr>
      </p:pic>
      <p:sp>
        <p:nvSpPr>
          <p:cNvPr id="14" name="Right Arrow 13"/>
          <p:cNvSpPr/>
          <p:nvPr/>
        </p:nvSpPr>
        <p:spPr>
          <a:xfrm>
            <a:off x="2895600" y="2286000"/>
            <a:ext cx="1066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0" name="Picture 10" descr="Image result for zno nanoflowers"/>
          <p:cNvPicPr>
            <a:picLocks noChangeAspect="1" noChangeArrowheads="1"/>
          </p:cNvPicPr>
          <p:nvPr/>
        </p:nvPicPr>
        <p:blipFill>
          <a:blip r:embed="rId6"/>
          <a:srcRect/>
          <a:stretch>
            <a:fillRect/>
          </a:stretch>
        </p:blipFill>
        <p:spPr bwMode="auto">
          <a:xfrm>
            <a:off x="4343400" y="1219201"/>
            <a:ext cx="3397662" cy="2371725"/>
          </a:xfrm>
          <a:prstGeom prst="rect">
            <a:avLst/>
          </a:prstGeom>
          <a:noFill/>
        </p:spPr>
      </p:pic>
      <p:pic>
        <p:nvPicPr>
          <p:cNvPr id="5132" name="Picture 12" descr="Image result for zno nanoflowers"/>
          <p:cNvPicPr>
            <a:picLocks noChangeAspect="1" noChangeArrowheads="1"/>
          </p:cNvPicPr>
          <p:nvPr/>
        </p:nvPicPr>
        <p:blipFill>
          <a:blip r:embed="rId7"/>
          <a:srcRect/>
          <a:stretch>
            <a:fillRect/>
          </a:stretch>
        </p:blipFill>
        <p:spPr bwMode="auto">
          <a:xfrm>
            <a:off x="4343400" y="1132309"/>
            <a:ext cx="3429000" cy="2518172"/>
          </a:xfrm>
          <a:prstGeom prst="rect">
            <a:avLst/>
          </a:prstGeom>
          <a:noFill/>
        </p:spPr>
      </p:pic>
      <p:sp>
        <p:nvSpPr>
          <p:cNvPr id="15" name="Left Arrow 14"/>
          <p:cNvSpPr/>
          <p:nvPr/>
        </p:nvSpPr>
        <p:spPr>
          <a:xfrm>
            <a:off x="8229600" y="2286000"/>
            <a:ext cx="10668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13"/>
          <p:cNvSpPr>
            <a:spLocks noChangeArrowheads="1"/>
          </p:cNvSpPr>
          <p:nvPr/>
        </p:nvSpPr>
        <p:spPr bwMode="auto">
          <a:xfrm>
            <a:off x="431074" y="3975318"/>
            <a:ext cx="11318258" cy="23698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indent="457200" algn="just" fontAlgn="base">
              <a:spcBef>
                <a:spcPct val="0"/>
              </a:spcBef>
              <a:spcAft>
                <a:spcPct val="0"/>
              </a:spcAft>
              <a:buFont typeface="Wingdings" pitchFamily="2" charset="2"/>
              <a:buChar char="v"/>
            </a:pPr>
            <a:r>
              <a:rPr lang="en-US" sz="2400" b="1" dirty="0">
                <a:latin typeface="Arial" pitchFamily="34" charset="0"/>
                <a:ea typeface="Calibri" pitchFamily="34" charset="0"/>
                <a:cs typeface="Times New Roman" pitchFamily="18" charset="0"/>
              </a:rPr>
              <a:t>Nanomaterials </a:t>
            </a:r>
            <a:r>
              <a:rPr lang="en-US" sz="2400" dirty="0">
                <a:latin typeface="Arial" pitchFamily="34" charset="0"/>
                <a:ea typeface="Calibri" pitchFamily="34" charset="0"/>
                <a:cs typeface="Times New Roman" pitchFamily="18" charset="0"/>
              </a:rPr>
              <a:t>are commonly defined as materials with an average grain size less than 100 nanometers.  </a:t>
            </a:r>
          </a:p>
          <a:p>
            <a:pPr indent="457200" algn="just" fontAlgn="base">
              <a:spcBef>
                <a:spcPct val="0"/>
              </a:spcBef>
              <a:spcAft>
                <a:spcPct val="0"/>
              </a:spcAft>
              <a:buFont typeface="Wingdings" pitchFamily="2" charset="2"/>
              <a:buChar char="v"/>
            </a:pPr>
            <a:r>
              <a:rPr lang="en-US" sz="2400" dirty="0">
                <a:latin typeface="Arial" pitchFamily="34" charset="0"/>
                <a:ea typeface="Calibri" pitchFamily="34" charset="0"/>
                <a:cs typeface="Times New Roman" pitchFamily="18" charset="0"/>
              </a:rPr>
              <a:t>The word </a:t>
            </a:r>
            <a:r>
              <a:rPr lang="en-US" sz="2800" b="1" i="1" dirty="0">
                <a:latin typeface="Arial" pitchFamily="34" charset="0"/>
                <a:ea typeface="Calibri" pitchFamily="34" charset="0"/>
                <a:cs typeface="Times New Roman" pitchFamily="18" charset="0"/>
              </a:rPr>
              <a:t>"nano</a:t>
            </a:r>
            <a:r>
              <a:rPr lang="en-US" sz="2400" dirty="0">
                <a:latin typeface="Arial" pitchFamily="34" charset="0"/>
                <a:ea typeface="Calibri" pitchFamily="34" charset="0"/>
                <a:cs typeface="Times New Roman" pitchFamily="18" charset="0"/>
              </a:rPr>
              <a:t>" originates from the Greek word "</a:t>
            </a:r>
            <a:r>
              <a:rPr lang="en-US" sz="2400" dirty="0" err="1">
                <a:latin typeface="Arial" pitchFamily="34" charset="0"/>
                <a:ea typeface="Calibri" pitchFamily="34" charset="0"/>
                <a:cs typeface="Times New Roman" pitchFamily="18" charset="0"/>
              </a:rPr>
              <a:t>nanos</a:t>
            </a:r>
            <a:r>
              <a:rPr lang="en-US" sz="2400" dirty="0">
                <a:latin typeface="Arial" pitchFamily="34" charset="0"/>
                <a:ea typeface="Calibri" pitchFamily="34" charset="0"/>
                <a:cs typeface="Times New Roman" pitchFamily="18" charset="0"/>
              </a:rPr>
              <a:t>" which means "dwarf". However, in scientific language it is a prefix which has a value equal to "one billionth, i.e. 10</a:t>
            </a:r>
            <a:r>
              <a:rPr lang="en-US" sz="2400" baseline="30000" dirty="0">
                <a:latin typeface="Arial" pitchFamily="34" charset="0"/>
                <a:ea typeface="Calibri" pitchFamily="34" charset="0"/>
                <a:cs typeface="Times New Roman" pitchFamily="18" charset="0"/>
              </a:rPr>
              <a:t>−9</a:t>
            </a:r>
            <a:r>
              <a:rPr lang="en-US" sz="2400" dirty="0">
                <a:latin typeface="Arial" pitchFamily="34" charset="0"/>
                <a:ea typeface="Calibri" pitchFamily="34" charset="0"/>
                <a:cs typeface="Times New Roman" pitchFamily="18" charset="0"/>
              </a:rPr>
              <a:t>. </a:t>
            </a:r>
          </a:p>
          <a:p>
            <a:pPr indent="457200" algn="just" fontAlgn="base">
              <a:spcBef>
                <a:spcPct val="0"/>
              </a:spcBef>
              <a:spcAft>
                <a:spcPct val="0"/>
              </a:spcAft>
              <a:buFont typeface="Wingdings" pitchFamily="2" charset="2"/>
              <a:buChar char="v"/>
            </a:pPr>
            <a:r>
              <a:rPr lang="en-US" sz="2400" dirty="0">
                <a:latin typeface="Arial" pitchFamily="34" charset="0"/>
                <a:ea typeface="Calibri" pitchFamily="34" charset="0"/>
                <a:cs typeface="Times New Roman" pitchFamily="18" charset="0"/>
              </a:rPr>
              <a:t>Therefore, one nanometer is </a:t>
            </a:r>
            <a:r>
              <a:rPr lang="en-US" sz="2400" b="1" i="1" dirty="0">
                <a:latin typeface="Arial" pitchFamily="34" charset="0"/>
                <a:ea typeface="Calibri" pitchFamily="34" charset="0"/>
                <a:cs typeface="Times New Roman" pitchFamily="18" charset="0"/>
              </a:rPr>
              <a:t>one billionth of a meter (1 nm = 10</a:t>
            </a:r>
            <a:r>
              <a:rPr lang="en-US" sz="2400" b="1" i="1" baseline="30000" dirty="0">
                <a:latin typeface="Arial" pitchFamily="34" charset="0"/>
                <a:ea typeface="Calibri" pitchFamily="34" charset="0"/>
                <a:cs typeface="Times New Roman" pitchFamily="18" charset="0"/>
              </a:rPr>
              <a:t>−9</a:t>
            </a:r>
            <a:r>
              <a:rPr lang="en-US" sz="2400" b="1" i="1" dirty="0">
                <a:latin typeface="Arial" pitchFamily="34" charset="0"/>
                <a:ea typeface="Calibri" pitchFamily="34" charset="0"/>
                <a:cs typeface="Times New Roman" pitchFamily="18" charset="0"/>
              </a:rPr>
              <a:t> m).</a:t>
            </a:r>
            <a:endParaRPr lang="en-US" sz="3600" b="1" i="1" dirty="0">
              <a:latin typeface="Arial" pitchFamily="34" charset="0"/>
              <a:cs typeface="Arial" pitchFamily="34" charset="0"/>
            </a:endParaRP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62147832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128"/>
                                        </p:tgtEl>
                                        <p:attrNameLst>
                                          <p:attrName>style.visibility</p:attrName>
                                        </p:attrNameLst>
                                      </p:cBhvr>
                                      <p:to>
                                        <p:strVal val="visible"/>
                                      </p:to>
                                    </p:set>
                                    <p:anim calcmode="lin" valueType="num">
                                      <p:cBhvr additive="base">
                                        <p:cTn id="22" dur="500" fill="hold"/>
                                        <p:tgtEl>
                                          <p:spTgt spid="5128"/>
                                        </p:tgtEl>
                                        <p:attrNameLst>
                                          <p:attrName>ppt_x</p:attrName>
                                        </p:attrNameLst>
                                      </p:cBhvr>
                                      <p:tavLst>
                                        <p:tav tm="0">
                                          <p:val>
                                            <p:strVal val="#ppt_x"/>
                                          </p:val>
                                        </p:tav>
                                        <p:tav tm="100000">
                                          <p:val>
                                            <p:strVal val="#ppt_x"/>
                                          </p:val>
                                        </p:tav>
                                      </p:tavLst>
                                    </p:anim>
                                    <p:anim calcmode="lin" valueType="num">
                                      <p:cBhvr additive="base">
                                        <p:cTn id="23"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0 0  L 0.25 0  E" pathEditMode="relative" ptsTypes="">
                                      <p:cBhvr>
                                        <p:cTn id="27" dur="2000" fill="hold"/>
                                        <p:tgtEl>
                                          <p:spTgt spid="14"/>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30"/>
                                        </p:tgtEl>
                                        <p:attrNameLst>
                                          <p:attrName>style.visibility</p:attrName>
                                        </p:attrNameLst>
                                      </p:cBhvr>
                                      <p:to>
                                        <p:strVal val="visible"/>
                                      </p:to>
                                    </p:set>
                                    <p:animEffect transition="in" filter="fade">
                                      <p:cBhvr>
                                        <p:cTn id="32" dur="2000"/>
                                        <p:tgtEl>
                                          <p:spTgt spid="51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32"/>
                                        </p:tgtEl>
                                        <p:attrNameLst>
                                          <p:attrName>style.visibility</p:attrName>
                                        </p:attrNameLst>
                                      </p:cBhvr>
                                      <p:to>
                                        <p:strVal val="visible"/>
                                      </p:to>
                                    </p:set>
                                    <p:animEffect transition="in" filter="fade">
                                      <p:cBhvr>
                                        <p:cTn id="37" dur="2000"/>
                                        <p:tgtEl>
                                          <p:spTgt spid="5132"/>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path" presetSubtype="0" accel="50000" decel="50000" fill="hold" grpId="1" nodeType="clickEffect">
                                  <p:stCondLst>
                                    <p:cond delay="0"/>
                                  </p:stCondLst>
                                  <p:childTnLst>
                                    <p:animMotion origin="layout" path="M 0 0  L -0.25 0  E" pathEditMode="relative" ptsTypes="">
                                      <p:cBhvr>
                                        <p:cTn id="41" dur="2000" fill="hold"/>
                                        <p:tgtEl>
                                          <p:spTgt spid="15"/>
                                        </p:tgtEl>
                                        <p:attrNameLst>
                                          <p:attrName>ppt_x</p:attrName>
                                          <p:attrName>ppt_y</p:attrName>
                                        </p:attrNameLst>
                                      </p:cBhvr>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133">
                                            <p:txEl>
                                              <p:pRg st="0" end="0"/>
                                            </p:txEl>
                                          </p:spTgt>
                                        </p:tgtEl>
                                        <p:attrNameLst>
                                          <p:attrName>style.visibility</p:attrName>
                                        </p:attrNameLst>
                                      </p:cBhvr>
                                      <p:to>
                                        <p:strVal val="visible"/>
                                      </p:to>
                                    </p:set>
                                    <p:animEffect transition="in" filter="fade">
                                      <p:cBhvr>
                                        <p:cTn id="46" dur="2000"/>
                                        <p:tgtEl>
                                          <p:spTgt spid="5133">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33">
                                            <p:txEl>
                                              <p:pRg st="1" end="1"/>
                                            </p:txEl>
                                          </p:spTgt>
                                        </p:tgtEl>
                                        <p:attrNameLst>
                                          <p:attrName>style.visibility</p:attrName>
                                        </p:attrNameLst>
                                      </p:cBhvr>
                                      <p:to>
                                        <p:strVal val="visible"/>
                                      </p:to>
                                    </p:set>
                                    <p:animEffect transition="in" filter="fade">
                                      <p:cBhvr>
                                        <p:cTn id="49" dur="2000"/>
                                        <p:tgtEl>
                                          <p:spTgt spid="5133">
                                            <p:txEl>
                                              <p:pRg st="1" end="1"/>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133">
                                            <p:txEl>
                                              <p:pRg st="2" end="2"/>
                                            </p:txEl>
                                          </p:spTgt>
                                        </p:tgtEl>
                                        <p:attrNameLst>
                                          <p:attrName>style.visibility</p:attrName>
                                        </p:attrNameLst>
                                      </p:cBhvr>
                                      <p:to>
                                        <p:strVal val="visible"/>
                                      </p:to>
                                    </p:set>
                                    <p:animEffect transition="in" filter="fade">
                                      <p:cBhvr>
                                        <p:cTn id="52" dur="2000"/>
                                        <p:tgtEl>
                                          <p:spTgt spid="51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5133"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rot="10800000" flipV="1">
            <a:off x="352697" y="1631496"/>
            <a:ext cx="11553389" cy="387798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vert="horz" wrap="square" lIns="91440" tIns="0" rIns="91440" bIns="0" numCol="1" anchor="ctr" anchorCtr="0" compatLnSpc="1">
            <a:prstTxWarp prst="textNoShape">
              <a:avLst/>
            </a:prstTxWarp>
            <a:spAutoFit/>
          </a:bodyPr>
          <a:lstStyle/>
          <a:p>
            <a:pPr algn="just" eaLnBrk="0" fontAlgn="base" hangingPunct="0">
              <a:spcBef>
                <a:spcPct val="0"/>
              </a:spcBef>
              <a:spcAft>
                <a:spcPct val="0"/>
              </a:spcAft>
              <a:buFontTx/>
              <a:buAutoNum type="arabicPeriod"/>
            </a:pPr>
            <a:r>
              <a:rPr lang="en-US" sz="2800" dirty="0" smtClean="0">
                <a:solidFill>
                  <a:srgbClr val="0000FF"/>
                </a:solidFill>
                <a:latin typeface="Arial" pitchFamily="34" charset="0"/>
                <a:ea typeface="Calibri" pitchFamily="34" charset="0"/>
                <a:cs typeface="Times New Roman" pitchFamily="18" charset="0"/>
              </a:rPr>
              <a:t>Diameter </a:t>
            </a:r>
            <a:r>
              <a:rPr lang="en-US" sz="2800" dirty="0">
                <a:solidFill>
                  <a:srgbClr val="0000FF"/>
                </a:solidFill>
                <a:latin typeface="Arial" pitchFamily="34" charset="0"/>
                <a:ea typeface="Calibri" pitchFamily="34" charset="0"/>
                <a:cs typeface="Times New Roman" pitchFamily="18" charset="0"/>
              </a:rPr>
              <a:t>of a hydrogen atom is about 0.1 nm. If ten hydrogen atoms are aligned in a line, then the resulting length would be approximately 1 nm. Similarly, 1 nm is approximately 5 silicon atoms aligned in a line</a:t>
            </a:r>
            <a:r>
              <a:rPr lang="en-US" sz="2800" dirty="0" smtClean="0">
                <a:solidFill>
                  <a:srgbClr val="0000FF"/>
                </a:solidFill>
                <a:latin typeface="Arial" pitchFamily="34" charset="0"/>
                <a:ea typeface="Calibri" pitchFamily="34" charset="0"/>
                <a:cs typeface="Times New Roman" pitchFamily="18" charset="0"/>
              </a:rPr>
              <a:t>.</a:t>
            </a:r>
          </a:p>
          <a:p>
            <a:pPr algn="just" eaLnBrk="0" fontAlgn="base" hangingPunct="0">
              <a:spcBef>
                <a:spcPct val="0"/>
              </a:spcBef>
              <a:spcAft>
                <a:spcPct val="0"/>
              </a:spcAft>
              <a:buFontTx/>
              <a:buAutoNum type="arabicPeriod"/>
            </a:pPr>
            <a:endParaRPr lang="en-US" sz="2800" dirty="0">
              <a:solidFill>
                <a:srgbClr val="0000FF"/>
              </a:solidFill>
              <a:latin typeface="Arial" pitchFamily="34" charset="0"/>
              <a:ea typeface="Calibri" pitchFamily="34" charset="0"/>
              <a:cs typeface="Times New Roman" pitchFamily="18" charset="0"/>
            </a:endParaRPr>
          </a:p>
          <a:p>
            <a:pPr algn="just" eaLnBrk="0" fontAlgn="base" hangingPunct="0">
              <a:spcBef>
                <a:spcPct val="0"/>
              </a:spcBef>
              <a:spcAft>
                <a:spcPct val="0"/>
              </a:spcAft>
              <a:buFontTx/>
              <a:buAutoNum type="arabicPeriod"/>
            </a:pPr>
            <a:r>
              <a:rPr lang="en-US" sz="2800" dirty="0" smtClean="0">
                <a:solidFill>
                  <a:srgbClr val="0000FF"/>
                </a:solidFill>
                <a:latin typeface="Arial" pitchFamily="34" charset="0"/>
                <a:ea typeface="Calibri" pitchFamily="34" charset="0"/>
                <a:cs typeface="Times New Roman" pitchFamily="18" charset="0"/>
              </a:rPr>
              <a:t>A </a:t>
            </a:r>
            <a:r>
              <a:rPr lang="en-US" sz="2800" dirty="0">
                <a:solidFill>
                  <a:srgbClr val="0000FF"/>
                </a:solidFill>
                <a:latin typeface="Arial" pitchFamily="34" charset="0"/>
                <a:ea typeface="Calibri" pitchFamily="34" charset="0"/>
                <a:cs typeface="Times New Roman" pitchFamily="18" charset="0"/>
              </a:rPr>
              <a:t>single strand of human hair is around 20,000 nm in diameter. A nanometer is one millionth of a millimeter - approximately 100,000 times smaller than the diameter of a human hair. </a:t>
            </a:r>
            <a:endParaRPr lang="en-US" sz="2800" dirty="0" smtClean="0">
              <a:solidFill>
                <a:srgbClr val="0000FF"/>
              </a:solidFill>
              <a:latin typeface="Arial" pitchFamily="34" charset="0"/>
              <a:ea typeface="Calibri" pitchFamily="34" charset="0"/>
              <a:cs typeface="Times New Roman" pitchFamily="18" charset="0"/>
            </a:endParaRPr>
          </a:p>
          <a:p>
            <a:pPr algn="just" eaLnBrk="0" fontAlgn="base" hangingPunct="0">
              <a:spcBef>
                <a:spcPct val="0"/>
              </a:spcBef>
              <a:spcAft>
                <a:spcPct val="0"/>
              </a:spcAft>
              <a:buFontTx/>
              <a:buAutoNum type="arabicPeriod"/>
            </a:pPr>
            <a:endParaRPr lang="en-US" sz="2800" dirty="0">
              <a:solidFill>
                <a:srgbClr val="0000FF"/>
              </a:solidFill>
              <a:latin typeface="Arial" pitchFamily="34" charset="0"/>
              <a:ea typeface="Calibri" pitchFamily="34" charset="0"/>
              <a:cs typeface="Times New Roman" pitchFamily="18" charset="0"/>
            </a:endParaRPr>
          </a:p>
          <a:p>
            <a:pPr algn="just" eaLnBrk="0" fontAlgn="base" hangingPunct="0">
              <a:spcBef>
                <a:spcPct val="0"/>
              </a:spcBef>
              <a:spcAft>
                <a:spcPct val="0"/>
              </a:spcAft>
              <a:buFontTx/>
              <a:buAutoNum type="arabicPeriod"/>
            </a:pPr>
            <a:r>
              <a:rPr lang="en-US" sz="2800" dirty="0" smtClean="0">
                <a:solidFill>
                  <a:srgbClr val="0000FF"/>
                </a:solidFill>
                <a:latin typeface="Arial" pitchFamily="34" charset="0"/>
                <a:ea typeface="Calibri" pitchFamily="34" charset="0"/>
                <a:cs typeface="Times New Roman" pitchFamily="18" charset="0"/>
              </a:rPr>
              <a:t>Size </a:t>
            </a:r>
            <a:r>
              <a:rPr lang="en-US" sz="2800" dirty="0">
                <a:solidFill>
                  <a:srgbClr val="0000FF"/>
                </a:solidFill>
                <a:latin typeface="Arial" pitchFamily="34" charset="0"/>
                <a:ea typeface="Calibri" pitchFamily="34" charset="0"/>
                <a:cs typeface="Times New Roman" pitchFamily="18" charset="0"/>
              </a:rPr>
              <a:t>of a DNA molecule is about 2.5 nm</a:t>
            </a:r>
            <a:r>
              <a:rPr lang="en-US" sz="2800" dirty="0" smtClean="0">
                <a:solidFill>
                  <a:srgbClr val="0000FF"/>
                </a:solidFill>
                <a:latin typeface="Arial" pitchFamily="34" charset="0"/>
                <a:ea typeface="Calibri" pitchFamily="34" charset="0"/>
                <a:cs typeface="Times New Roman" pitchFamily="18" charset="0"/>
              </a:rPr>
              <a:t>.</a:t>
            </a:r>
            <a:endParaRPr lang="en-US" sz="4000" dirty="0">
              <a:solidFill>
                <a:srgbClr val="0000FF"/>
              </a:solidFill>
              <a:latin typeface="Arial" pitchFamily="34" charset="0"/>
              <a:cs typeface="Arial" pitchFamily="34" charset="0"/>
            </a:endParaRPr>
          </a:p>
        </p:txBody>
      </p:sp>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a:xfrm>
            <a:off x="4648200" y="6356351"/>
            <a:ext cx="4114800" cy="365125"/>
          </a:xfrm>
        </p:spPr>
        <p:txBody>
          <a:bodyPr/>
          <a:lstStyle/>
          <a:p>
            <a:r>
              <a:rPr lang="en-US" dirty="0" smtClean="0"/>
              <a:t>Dr. </a:t>
            </a:r>
            <a:r>
              <a:rPr lang="en-US" dirty="0" err="1" smtClean="0"/>
              <a:t>Manjunatha</a:t>
            </a:r>
            <a:r>
              <a:rPr lang="en-US" dirty="0" smtClean="0"/>
              <a:t>. C, Assistant Professor, Dept. Chemistry, RVCE</a:t>
            </a:r>
            <a:endParaRPr lang="en-US" dirty="0"/>
          </a:p>
        </p:txBody>
      </p:sp>
      <p:sp>
        <p:nvSpPr>
          <p:cNvPr id="4" name="Slide Number Placeholder 3"/>
          <p:cNvSpPr>
            <a:spLocks noGrp="1"/>
          </p:cNvSpPr>
          <p:nvPr>
            <p:ph type="sldNum" sz="quarter" idx="12"/>
          </p:nvPr>
        </p:nvSpPr>
        <p:spPr/>
        <p:txBody>
          <a:bodyPr/>
          <a:lstStyle/>
          <a:p>
            <a:fld id="{0F84B520-0DEC-4D7A-801E-5051570DE4C6}" type="slidenum">
              <a:rPr lang="en-US" smtClean="0"/>
              <a:pPr/>
              <a:t>35</a:t>
            </a:fld>
            <a:endParaRPr lang="en-US"/>
          </a:p>
        </p:txBody>
      </p:sp>
      <p:sp>
        <p:nvSpPr>
          <p:cNvPr id="9" name="TextBox 8"/>
          <p:cNvSpPr txBox="1"/>
          <p:nvPr/>
        </p:nvSpPr>
        <p:spPr>
          <a:xfrm>
            <a:off x="3522729" y="757344"/>
            <a:ext cx="5137945" cy="523220"/>
          </a:xfrm>
          <a:prstGeom prst="rect">
            <a:avLst/>
          </a:prstGeom>
          <a:noFill/>
        </p:spPr>
        <p:txBody>
          <a:bodyPr wrap="none" rtlCol="0">
            <a:spAutoFit/>
          </a:bodyPr>
          <a:lstStyle/>
          <a:p>
            <a:r>
              <a:rPr lang="en-US" sz="2800" b="1" i="1" dirty="0">
                <a:solidFill>
                  <a:srgbClr val="0070C0"/>
                </a:solidFill>
                <a:latin typeface="Aharoni" pitchFamily="2" charset="-79"/>
                <a:cs typeface="Aharoni" pitchFamily="2" charset="-79"/>
              </a:rPr>
              <a:t>Nano-dimension comparison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67675289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a:xfrm>
            <a:off x="4648200" y="6356351"/>
            <a:ext cx="4114800" cy="365125"/>
          </a:xfrm>
        </p:spPr>
        <p:txBody>
          <a:bodyPr/>
          <a:lstStyle/>
          <a:p>
            <a:r>
              <a:rPr lang="en-US" dirty="0" smtClean="0"/>
              <a:t>Dr. </a:t>
            </a:r>
            <a:r>
              <a:rPr lang="en-US" dirty="0" err="1" smtClean="0"/>
              <a:t>Manjunatha</a:t>
            </a:r>
            <a:r>
              <a:rPr lang="en-US" dirty="0" smtClean="0"/>
              <a:t>. C, Assistant Professor, Dept. Chemistry, RVCE</a:t>
            </a:r>
            <a:endParaRPr lang="en-US" dirty="0"/>
          </a:p>
        </p:txBody>
      </p:sp>
      <p:sp>
        <p:nvSpPr>
          <p:cNvPr id="4" name="Slide Number Placeholder 3"/>
          <p:cNvSpPr>
            <a:spLocks noGrp="1"/>
          </p:cNvSpPr>
          <p:nvPr>
            <p:ph type="sldNum" sz="quarter" idx="12"/>
          </p:nvPr>
        </p:nvSpPr>
        <p:spPr/>
        <p:txBody>
          <a:bodyPr/>
          <a:lstStyle/>
          <a:p>
            <a:fld id="{0F84B520-0DEC-4D7A-801E-5051570DE4C6}" type="slidenum">
              <a:rPr lang="en-US" smtClean="0"/>
              <a:pPr/>
              <a:t>36</a:t>
            </a:fld>
            <a:endParaRPr lang="en-US"/>
          </a:p>
        </p:txBody>
      </p:sp>
      <p:sp>
        <p:nvSpPr>
          <p:cNvPr id="9" name="TextBox 8"/>
          <p:cNvSpPr txBox="1"/>
          <p:nvPr/>
        </p:nvSpPr>
        <p:spPr>
          <a:xfrm>
            <a:off x="3810001" y="10180"/>
            <a:ext cx="5137945" cy="523220"/>
          </a:xfrm>
          <a:prstGeom prst="rect">
            <a:avLst/>
          </a:prstGeom>
          <a:noFill/>
        </p:spPr>
        <p:txBody>
          <a:bodyPr wrap="none" rtlCol="0">
            <a:spAutoFit/>
          </a:bodyPr>
          <a:lstStyle/>
          <a:p>
            <a:r>
              <a:rPr lang="en-US" sz="2800" b="1" i="1" dirty="0">
                <a:solidFill>
                  <a:srgbClr val="0070C0"/>
                </a:solidFill>
                <a:latin typeface="Aharoni" pitchFamily="2" charset="-79"/>
                <a:cs typeface="Aharoni" pitchFamily="2" charset="-79"/>
              </a:rPr>
              <a:t>Nano-dimension comparison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11" name="Picture 1" descr="79488-004-E2C535A2"/>
          <p:cNvPicPr>
            <a:picLocks noChangeAspect="1" noChangeArrowheads="1"/>
          </p:cNvPicPr>
          <p:nvPr/>
        </p:nvPicPr>
        <p:blipFill>
          <a:blip r:embed="rId4"/>
          <a:srcRect/>
          <a:stretch>
            <a:fillRect/>
          </a:stretch>
        </p:blipFill>
        <p:spPr bwMode="auto">
          <a:xfrm>
            <a:off x="2444901" y="597319"/>
            <a:ext cx="8077262" cy="5791200"/>
          </a:xfrm>
          <a:prstGeom prst="rect">
            <a:avLst/>
          </a:prstGeom>
          <a:noFill/>
          <a:ln w="9525">
            <a:solidFill>
              <a:srgbClr val="548DD4"/>
            </a:solidFill>
            <a:miter lim="800000"/>
            <a:headEnd/>
            <a:tailEnd/>
          </a:ln>
        </p:spPr>
      </p:pic>
    </p:spTree>
    <p:extLst>
      <p:ext uri="{BB962C8B-B14F-4D97-AF65-F5344CB8AC3E}">
        <p14:creationId xmlns:p14="http://schemas.microsoft.com/office/powerpoint/2010/main" val="4107275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37</a:t>
            </a:fld>
            <a:endParaRPr lang="en-US"/>
          </a:p>
        </p:txBody>
      </p:sp>
      <p:pic>
        <p:nvPicPr>
          <p:cNvPr id="25604" name="Picture 4" descr="Image result for zero dimensional nanomaterials"/>
          <p:cNvPicPr>
            <a:picLocks noChangeAspect="1" noChangeArrowheads="1"/>
          </p:cNvPicPr>
          <p:nvPr/>
        </p:nvPicPr>
        <p:blipFill>
          <a:blip r:embed="rId2"/>
          <a:srcRect/>
          <a:stretch>
            <a:fillRect/>
          </a:stretch>
        </p:blipFill>
        <p:spPr bwMode="auto">
          <a:xfrm>
            <a:off x="1665240" y="228601"/>
            <a:ext cx="8861521" cy="5953125"/>
          </a:xfrm>
          <a:prstGeom prst="rect">
            <a:avLst/>
          </a:prstGeom>
          <a:noFill/>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396610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38</a:t>
            </a:fld>
            <a:endParaRPr lang="en-US"/>
          </a:p>
        </p:txBody>
      </p:sp>
      <p:sp>
        <p:nvSpPr>
          <p:cNvPr id="1025" name="Rectangle 1"/>
          <p:cNvSpPr>
            <a:spLocks noChangeArrowheads="1"/>
          </p:cNvSpPr>
          <p:nvPr/>
        </p:nvSpPr>
        <p:spPr bwMode="auto">
          <a:xfrm>
            <a:off x="3868783" y="439676"/>
            <a:ext cx="3786051" cy="523220"/>
          </a:xfrm>
          <a:prstGeom prst="rect">
            <a:avLst/>
          </a:prstGeom>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800" b="1" dirty="0">
                <a:solidFill>
                  <a:schemeClr val="bg1"/>
                </a:solidFill>
                <a:latin typeface="Arial" pitchFamily="34" charset="0"/>
                <a:ea typeface="Calibri" pitchFamily="34" charset="0"/>
                <a:cs typeface="Times New Roman" pitchFamily="18" charset="0"/>
              </a:rPr>
              <a:t>Carbon </a:t>
            </a:r>
            <a:r>
              <a:rPr lang="en-US" sz="2800" b="1" dirty="0" smtClean="0">
                <a:solidFill>
                  <a:schemeClr val="bg1"/>
                </a:solidFill>
                <a:latin typeface="Arial" pitchFamily="34" charset="0"/>
                <a:ea typeface="Calibri" pitchFamily="34" charset="0"/>
                <a:cs typeface="Times New Roman" pitchFamily="18" charset="0"/>
              </a:rPr>
              <a:t>nanotubes</a:t>
            </a:r>
            <a:endParaRPr lang="en-US" sz="3200" dirty="0">
              <a:solidFill>
                <a:schemeClr val="bg1"/>
              </a:solidFill>
              <a:latin typeface="Arial" pitchFamily="34" charset="0"/>
              <a:cs typeface="Arial" pitchFamily="34" charset="0"/>
            </a:endParaRPr>
          </a:p>
        </p:txBody>
      </p:sp>
      <p:grpSp>
        <p:nvGrpSpPr>
          <p:cNvPr id="1026" name="Group 2"/>
          <p:cNvGrpSpPr>
            <a:grpSpLocks/>
          </p:cNvGrpSpPr>
          <p:nvPr/>
        </p:nvGrpSpPr>
        <p:grpSpPr bwMode="auto">
          <a:xfrm>
            <a:off x="2259983" y="2216498"/>
            <a:ext cx="7720040" cy="4139851"/>
            <a:chOff x="1365" y="4598"/>
            <a:chExt cx="9354" cy="4333"/>
          </a:xfrm>
        </p:grpSpPr>
        <p:pic>
          <p:nvPicPr>
            <p:cNvPr id="1027" name="Picture 3"/>
            <p:cNvPicPr>
              <a:picLocks noChangeAspect="1" noChangeArrowheads="1"/>
            </p:cNvPicPr>
            <p:nvPr/>
          </p:nvPicPr>
          <p:blipFill>
            <a:blip r:embed="rId2"/>
            <a:srcRect/>
            <a:stretch>
              <a:fillRect/>
            </a:stretch>
          </p:blipFill>
          <p:spPr bwMode="auto">
            <a:xfrm>
              <a:off x="1365" y="4598"/>
              <a:ext cx="9354" cy="4333"/>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5859" y="6470"/>
              <a:ext cx="2717" cy="1453"/>
            </a:xfrm>
            <a:prstGeom prst="rect">
              <a:avLst/>
            </a:prstGeom>
            <a:noFill/>
            <a:ln w="9525">
              <a:noFill/>
              <a:miter lim="800000"/>
              <a:headEnd/>
              <a:tailEnd/>
            </a:ln>
          </p:spPr>
        </p:pic>
      </p:grpSp>
      <p:sp>
        <p:nvSpPr>
          <p:cNvPr id="1029" name="Rectangle 5"/>
          <p:cNvSpPr>
            <a:spLocks noChangeArrowheads="1"/>
          </p:cNvSpPr>
          <p:nvPr/>
        </p:nvSpPr>
        <p:spPr bwMode="auto">
          <a:xfrm>
            <a:off x="219184" y="1069946"/>
            <a:ext cx="1153014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US" dirty="0">
                <a:latin typeface="Arial" pitchFamily="34" charset="0"/>
                <a:ea typeface="Calibri" pitchFamily="34" charset="0"/>
                <a:cs typeface="Times New Roman" pitchFamily="18" charset="0"/>
              </a:rPr>
              <a:t>Carbon is an incredibly versatile element. Depending on how atoms are arranged, it can produce hard diamonds or soft graphite. </a:t>
            </a:r>
            <a:r>
              <a:rPr lang="en-US" dirty="0">
                <a:solidFill>
                  <a:srgbClr val="000000"/>
                </a:solidFill>
                <a:latin typeface="Arial" pitchFamily="34" charset="0"/>
                <a:ea typeface="Times New Roman" pitchFamily="18" charset="0"/>
                <a:cs typeface="Times New Roman" pitchFamily="18" charset="0"/>
              </a:rPr>
              <a:t>Carbon materials can exist in various dimensions. The fig below clearly shows the various forms of carbon materials.</a:t>
            </a:r>
            <a:endParaRPr lang="en-US" sz="2800" dirty="0">
              <a:latin typeface="Arial" pitchFamily="34" charset="0"/>
              <a:cs typeface="Arial" pitchFamily="34"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839236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29"/>
                                        </p:tgtEl>
                                        <p:attrNameLst>
                                          <p:attrName>style.visibility</p:attrName>
                                        </p:attrNameLst>
                                      </p:cBhvr>
                                      <p:to>
                                        <p:strVal val="visible"/>
                                      </p:to>
                                    </p:set>
                                    <p:anim calcmode="lin" valueType="num">
                                      <p:cBhvr additive="base">
                                        <p:cTn id="12" dur="500" fill="hold"/>
                                        <p:tgtEl>
                                          <p:spTgt spid="1029"/>
                                        </p:tgtEl>
                                        <p:attrNameLst>
                                          <p:attrName>ppt_x</p:attrName>
                                        </p:attrNameLst>
                                      </p:cBhvr>
                                      <p:tavLst>
                                        <p:tav tm="0">
                                          <p:val>
                                            <p:strVal val="#ppt_x"/>
                                          </p:val>
                                        </p:tav>
                                        <p:tav tm="100000">
                                          <p:val>
                                            <p:strVal val="#ppt_x"/>
                                          </p:val>
                                        </p:tav>
                                      </p:tavLst>
                                    </p:anim>
                                    <p:anim calcmode="lin" valueType="num">
                                      <p:cBhvr additive="base">
                                        <p:cTn id="13"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circle(in)">
                                      <p:cBhvr>
                                        <p:cTn id="18"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animBg="1"/>
      <p:bldP spid="10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39</a:t>
            </a:fld>
            <a:endParaRPr lang="en-US"/>
          </a:p>
        </p:txBody>
      </p:sp>
      <p:pic>
        <p:nvPicPr>
          <p:cNvPr id="90114" name="Picture 2"/>
          <p:cNvPicPr>
            <a:picLocks noChangeAspect="1" noChangeArrowheads="1"/>
          </p:cNvPicPr>
          <p:nvPr/>
        </p:nvPicPr>
        <p:blipFill>
          <a:blip r:embed="rId2"/>
          <a:srcRect/>
          <a:stretch>
            <a:fillRect/>
          </a:stretch>
        </p:blipFill>
        <p:spPr bwMode="auto">
          <a:xfrm>
            <a:off x="2683827" y="501231"/>
            <a:ext cx="7870961" cy="5780425"/>
          </a:xfrm>
          <a:prstGeom prst="rect">
            <a:avLst/>
          </a:prstGeom>
          <a:noFill/>
          <a:ln w="9525">
            <a:noFill/>
            <a:miter lim="800000"/>
            <a:headEnd/>
            <a:tailEnd/>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530438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circle(in)">
                                      <p:cBhvr>
                                        <p:cTn id="7" dur="2000"/>
                                        <p:tgtEl>
                                          <p:spTgt spid="90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71601"/>
            <a:ext cx="12192000" cy="440218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6335958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40</a:t>
            </a:fld>
            <a:endParaRPr lang="en-US"/>
          </a:p>
        </p:txBody>
      </p:sp>
      <p:sp>
        <p:nvSpPr>
          <p:cNvPr id="89090" name="Rectangle 2"/>
          <p:cNvSpPr>
            <a:spLocks noChangeArrowheads="1"/>
          </p:cNvSpPr>
          <p:nvPr/>
        </p:nvSpPr>
        <p:spPr bwMode="auto">
          <a:xfrm>
            <a:off x="291737" y="1440994"/>
            <a:ext cx="11686903"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US" dirty="0">
                <a:solidFill>
                  <a:srgbClr val="000000"/>
                </a:solidFill>
                <a:latin typeface="Arial" pitchFamily="34" charset="0"/>
                <a:ea typeface="Times New Roman" pitchFamily="18" charset="0"/>
                <a:cs typeface="Times New Roman" pitchFamily="18" charset="0"/>
              </a:rPr>
              <a:t>In 1970,  </a:t>
            </a:r>
            <a:r>
              <a:rPr lang="en-US" b="1" i="1" dirty="0" err="1">
                <a:solidFill>
                  <a:srgbClr val="000000"/>
                </a:solidFill>
                <a:latin typeface="Arial" pitchFamily="34" charset="0"/>
                <a:ea typeface="Times New Roman" pitchFamily="18" charset="0"/>
                <a:cs typeface="Times New Roman" pitchFamily="18" charset="0"/>
              </a:rPr>
              <a:t>Morinobu</a:t>
            </a:r>
            <a:r>
              <a:rPr lang="en-US" b="1" i="1" dirty="0">
                <a:solidFill>
                  <a:srgbClr val="000000"/>
                </a:solidFill>
                <a:latin typeface="Arial" pitchFamily="34" charset="0"/>
                <a:ea typeface="Times New Roman" pitchFamily="18" charset="0"/>
                <a:cs typeface="Times New Roman" pitchFamily="18" charset="0"/>
              </a:rPr>
              <a:t> Endo</a:t>
            </a:r>
            <a:r>
              <a:rPr lang="en-US" dirty="0">
                <a:solidFill>
                  <a:srgbClr val="000000"/>
                </a:solidFill>
                <a:latin typeface="Arial" pitchFamily="34" charset="0"/>
                <a:ea typeface="Times New Roman" pitchFamily="18" charset="0"/>
                <a:cs typeface="Times New Roman" pitchFamily="18" charset="0"/>
              </a:rPr>
              <a:t>, First carbon filaments of nanometer dimensions was prepared, as part of his PhD studies at the University of Orleans in France. He grew carbon fibers about 7 nm in diameter using </a:t>
            </a:r>
            <a:r>
              <a:rPr lang="en-US" b="1" i="1" dirty="0">
                <a:solidFill>
                  <a:srgbClr val="000000"/>
                </a:solidFill>
                <a:latin typeface="Arial" pitchFamily="34" charset="0"/>
                <a:ea typeface="Times New Roman" pitchFamily="18" charset="0"/>
                <a:cs typeface="Times New Roman" pitchFamily="18" charset="0"/>
              </a:rPr>
              <a:t>a vapor-growth technique</a:t>
            </a:r>
            <a:r>
              <a:rPr lang="en-US" dirty="0">
                <a:solidFill>
                  <a:srgbClr val="000000"/>
                </a:solidFill>
                <a:latin typeface="Arial" pitchFamily="34" charset="0"/>
                <a:ea typeface="Times New Roman" pitchFamily="18" charset="0"/>
                <a:cs typeface="Times New Roman" pitchFamily="18" charset="0"/>
              </a:rPr>
              <a:t>. Filaments were not recognized as nanotubes and were not studied.</a:t>
            </a:r>
            <a:endParaRPr lang="en-US" sz="2800" dirty="0">
              <a:latin typeface="Arial" pitchFamily="34" charset="0"/>
              <a:cs typeface="Arial" pitchFamily="34" charset="0"/>
            </a:endParaRPr>
          </a:p>
        </p:txBody>
      </p:sp>
      <p:sp>
        <p:nvSpPr>
          <p:cNvPr id="89091" name="Rectangle 3"/>
          <p:cNvSpPr>
            <a:spLocks noChangeArrowheads="1"/>
          </p:cNvSpPr>
          <p:nvPr/>
        </p:nvSpPr>
        <p:spPr bwMode="auto">
          <a:xfrm>
            <a:off x="209007" y="2386282"/>
            <a:ext cx="11540326"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lnSpc>
                <a:spcPct val="150000"/>
              </a:lnSpc>
              <a:spcBef>
                <a:spcPct val="0"/>
              </a:spcBef>
              <a:spcAft>
                <a:spcPct val="0"/>
              </a:spcAft>
            </a:pPr>
            <a:r>
              <a:rPr lang="en-US" sz="2000" i="1" dirty="0">
                <a:solidFill>
                  <a:srgbClr val="0070C0"/>
                </a:solidFill>
                <a:latin typeface="Arial" pitchFamily="34" charset="0"/>
                <a:ea typeface="Times New Roman" pitchFamily="18" charset="0"/>
                <a:cs typeface="Times New Roman" pitchFamily="18" charset="0"/>
              </a:rPr>
              <a:t>In 1991, while experimenting on fullerene and looking into soot residues </a:t>
            </a:r>
            <a:r>
              <a:rPr lang="en-US" sz="2000" b="1" i="1" dirty="0" err="1">
                <a:solidFill>
                  <a:srgbClr val="0070C0"/>
                </a:solidFill>
                <a:latin typeface="Arial" pitchFamily="34" charset="0"/>
                <a:ea typeface="Times New Roman" pitchFamily="18" charset="0"/>
                <a:cs typeface="Times New Roman" pitchFamily="18" charset="0"/>
              </a:rPr>
              <a:t>Sumio</a:t>
            </a:r>
            <a:r>
              <a:rPr lang="en-US" sz="2000" b="1" i="1" dirty="0">
                <a:solidFill>
                  <a:srgbClr val="0070C0"/>
                </a:solidFill>
                <a:latin typeface="Arial" pitchFamily="34" charset="0"/>
                <a:ea typeface="Times New Roman" pitchFamily="18" charset="0"/>
                <a:cs typeface="Times New Roman" pitchFamily="18" charset="0"/>
              </a:rPr>
              <a:t> LIJIMA</a:t>
            </a:r>
            <a:r>
              <a:rPr lang="en-US" sz="2000" i="1" dirty="0">
                <a:solidFill>
                  <a:srgbClr val="0070C0"/>
                </a:solidFill>
                <a:latin typeface="Arial" pitchFamily="34" charset="0"/>
                <a:ea typeface="Times New Roman" pitchFamily="18" charset="0"/>
                <a:cs typeface="Times New Roman" pitchFamily="18" charset="0"/>
              </a:rPr>
              <a:t> invented two types of nanotubes namely single walled carbon nanotubes (SWNTs) and multi walled carbon nanotubes (MWNTs). SWNT consists only of a single graphene sheet with one atomic layer in thickness, while MWNT is formed from 2 to several tens of graphene sheets arranged concentrically into tube structures. </a:t>
            </a:r>
            <a:endParaRPr lang="en-US" sz="3200" dirty="0">
              <a:latin typeface="Arial" pitchFamily="34" charset="0"/>
              <a:cs typeface="Arial" pitchFamily="34" charset="0"/>
            </a:endParaRPr>
          </a:p>
        </p:txBody>
      </p:sp>
      <p:sp>
        <p:nvSpPr>
          <p:cNvPr id="89092" name="Rectangle 4"/>
          <p:cNvSpPr>
            <a:spLocks noChangeArrowheads="1"/>
          </p:cNvSpPr>
          <p:nvPr/>
        </p:nvSpPr>
        <p:spPr bwMode="auto">
          <a:xfrm>
            <a:off x="1524000" y="4648201"/>
            <a:ext cx="91440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800" b="1" dirty="0">
                <a:solidFill>
                  <a:srgbClr val="006600"/>
                </a:solidFill>
                <a:latin typeface="Arial" pitchFamily="34" charset="0"/>
                <a:ea typeface="Times New Roman" pitchFamily="18" charset="0"/>
                <a:cs typeface="Times New Roman" pitchFamily="18" charset="0"/>
              </a:rPr>
              <a:t>Definition: </a:t>
            </a:r>
            <a:endParaRPr lang="en-US" sz="2800" b="1" i="1" dirty="0">
              <a:solidFill>
                <a:srgbClr val="006600"/>
              </a:solidFill>
              <a:latin typeface="Calibri" pitchFamily="34" charset="0"/>
              <a:ea typeface="Times New Roman" pitchFamily="18" charset="0"/>
              <a:cs typeface="Calibri" pitchFamily="34" charset="0"/>
            </a:endParaRPr>
          </a:p>
          <a:p>
            <a:pPr algn="ctr" eaLnBrk="0" fontAlgn="base" hangingPunct="0">
              <a:spcBef>
                <a:spcPct val="0"/>
              </a:spcBef>
              <a:spcAft>
                <a:spcPct val="0"/>
              </a:spcAft>
            </a:pPr>
            <a:r>
              <a:rPr lang="en-US" sz="2800" b="1" i="1" dirty="0">
                <a:solidFill>
                  <a:srgbClr val="006600"/>
                </a:solidFill>
                <a:latin typeface="Calibri" pitchFamily="34" charset="0"/>
                <a:ea typeface="Times New Roman" pitchFamily="18" charset="0"/>
                <a:cs typeface="Calibri" pitchFamily="34" charset="0"/>
              </a:rPr>
              <a:t>Carbon nanotubes</a:t>
            </a:r>
            <a:r>
              <a:rPr lang="en-US" sz="2800" dirty="0">
                <a:solidFill>
                  <a:srgbClr val="006600"/>
                </a:solidFill>
                <a:latin typeface="Calibri" pitchFamily="34" charset="0"/>
                <a:ea typeface="Times New Roman" pitchFamily="18" charset="0"/>
                <a:cs typeface="Calibri" pitchFamily="34" charset="0"/>
              </a:rPr>
              <a:t> are a new form of a hexagonal network of carbon atoms rolled up in the form of cylindrical shape.  </a:t>
            </a:r>
            <a:endParaRPr lang="en-US" sz="4000" dirty="0">
              <a:solidFill>
                <a:srgbClr val="006600"/>
              </a:solidFill>
              <a:latin typeface="Arial" pitchFamily="34" charset="0"/>
              <a:cs typeface="Arial"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11" name="Rectangle 1"/>
          <p:cNvSpPr>
            <a:spLocks noChangeArrowheads="1"/>
          </p:cNvSpPr>
          <p:nvPr/>
        </p:nvSpPr>
        <p:spPr bwMode="auto">
          <a:xfrm>
            <a:off x="4038600" y="555260"/>
            <a:ext cx="3786051" cy="523220"/>
          </a:xfrm>
          <a:prstGeom prst="rect">
            <a:avLst/>
          </a:prstGeom>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800" b="1" dirty="0">
                <a:solidFill>
                  <a:schemeClr val="bg1"/>
                </a:solidFill>
                <a:latin typeface="Arial" pitchFamily="34" charset="0"/>
                <a:ea typeface="Calibri" pitchFamily="34" charset="0"/>
                <a:cs typeface="Times New Roman" pitchFamily="18" charset="0"/>
              </a:rPr>
              <a:t>Carbon </a:t>
            </a:r>
            <a:r>
              <a:rPr lang="en-US" sz="2800" b="1" dirty="0" smtClean="0">
                <a:solidFill>
                  <a:schemeClr val="bg1"/>
                </a:solidFill>
                <a:latin typeface="Arial" pitchFamily="34" charset="0"/>
                <a:ea typeface="Calibri" pitchFamily="34" charset="0"/>
                <a:cs typeface="Times New Roman" pitchFamily="18" charset="0"/>
              </a:rPr>
              <a:t>nanotubes</a:t>
            </a:r>
            <a:endParaRPr lang="en-US" sz="3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493290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barn(inVertical)">
                                      <p:cBhvr>
                                        <p:cTn id="7" dur="500"/>
                                        <p:tgtEl>
                                          <p:spTgt spid="8909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9091"/>
                                        </p:tgtEl>
                                        <p:attrNameLst>
                                          <p:attrName>style.visibility</p:attrName>
                                        </p:attrNameLst>
                                      </p:cBhvr>
                                      <p:to>
                                        <p:strVal val="visible"/>
                                      </p:to>
                                    </p:set>
                                    <p:animEffect transition="in" filter="wheel(1)">
                                      <p:cBhvr>
                                        <p:cTn id="12" dur="2000"/>
                                        <p:tgtEl>
                                          <p:spTgt spid="8909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9092"/>
                                        </p:tgtEl>
                                        <p:attrNameLst>
                                          <p:attrName>style.visibility</p:attrName>
                                        </p:attrNameLst>
                                      </p:cBhvr>
                                      <p:to>
                                        <p:strVal val="visible"/>
                                      </p:to>
                                    </p:set>
                                    <p:animEffect transition="in" filter="wheel(1)">
                                      <p:cBhvr>
                                        <p:cTn id="17" dur="2000"/>
                                        <p:tgtEl>
                                          <p:spTgt spid="890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P spid="89091" grpId="0"/>
      <p:bldP spid="89092" grpId="0"/>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41</a:t>
            </a:fld>
            <a:endParaRPr lang="en-US"/>
          </a:p>
        </p:txBody>
      </p:sp>
      <p:pic>
        <p:nvPicPr>
          <p:cNvPr id="5" name="Picture 4"/>
          <p:cNvPicPr/>
          <p:nvPr/>
        </p:nvPicPr>
        <p:blipFill>
          <a:blip r:embed="rId2"/>
          <a:srcRect l="21285" t="12643" r="21401"/>
          <a:stretch>
            <a:fillRect/>
          </a:stretch>
        </p:blipFill>
        <p:spPr bwMode="auto">
          <a:xfrm>
            <a:off x="838200" y="621993"/>
            <a:ext cx="7086600" cy="5791200"/>
          </a:xfrm>
          <a:prstGeom prst="rect">
            <a:avLst/>
          </a:prstGeom>
          <a:noFill/>
          <a:ln w="9525">
            <a:noFill/>
            <a:miter lim="800000"/>
            <a:headEnd/>
            <a:tailEnd/>
          </a:ln>
        </p:spPr>
      </p:pic>
      <p:pic>
        <p:nvPicPr>
          <p:cNvPr id="1026" name="Picture 2" descr="Image result for Sumio IIJIMA CNTs"/>
          <p:cNvPicPr>
            <a:picLocks noChangeAspect="1" noChangeArrowheads="1"/>
          </p:cNvPicPr>
          <p:nvPr/>
        </p:nvPicPr>
        <p:blipFill>
          <a:blip r:embed="rId3"/>
          <a:srcRect/>
          <a:stretch>
            <a:fillRect/>
          </a:stretch>
        </p:blipFill>
        <p:spPr bwMode="auto">
          <a:xfrm>
            <a:off x="3362080" y="621993"/>
            <a:ext cx="8760226" cy="5845404"/>
          </a:xfrm>
          <a:prstGeom prst="rect">
            <a:avLst/>
          </a:prstGeom>
          <a:noFill/>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672464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42</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66" y="1510530"/>
            <a:ext cx="10081867" cy="4527505"/>
          </a:xfrm>
          <a:prstGeom prst="rect">
            <a:avLst/>
          </a:prstGeom>
        </p:spPr>
      </p:pic>
      <p:sp>
        <p:nvSpPr>
          <p:cNvPr id="14" name="Rectangle 1"/>
          <p:cNvSpPr>
            <a:spLocks noChangeArrowheads="1"/>
          </p:cNvSpPr>
          <p:nvPr/>
        </p:nvSpPr>
        <p:spPr bwMode="auto">
          <a:xfrm>
            <a:off x="2680064" y="987310"/>
            <a:ext cx="6085113" cy="523220"/>
          </a:xfrm>
          <a:prstGeom prst="rect">
            <a:avLst/>
          </a:prstGeom>
          <a:ln>
            <a:headEnd/>
            <a:tailEnd/>
          </a:ln>
        </p:spPr>
        <p:style>
          <a:lnRef idx="3">
            <a:schemeClr val="lt1"/>
          </a:lnRef>
          <a:fillRef idx="1">
            <a:schemeClr val="dk1"/>
          </a:fillRef>
          <a:effectRef idx="1">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800" b="1" dirty="0" smtClean="0">
                <a:solidFill>
                  <a:schemeClr val="bg1"/>
                </a:solidFill>
                <a:latin typeface="Arial" pitchFamily="34" charset="0"/>
                <a:ea typeface="Calibri" pitchFamily="34" charset="0"/>
                <a:cs typeface="Times New Roman" pitchFamily="18" charset="0"/>
              </a:rPr>
              <a:t>Graphene and Carbon nanotubes</a:t>
            </a:r>
            <a:endParaRPr lang="en-US" sz="3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839351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43</a:t>
            </a:fld>
            <a:endParaRPr lang="en-US"/>
          </a:p>
        </p:txBody>
      </p:sp>
      <p:sp>
        <p:nvSpPr>
          <p:cNvPr id="99335" name="Rectangle 7"/>
          <p:cNvSpPr>
            <a:spLocks noChangeArrowheads="1"/>
          </p:cNvSpPr>
          <p:nvPr/>
        </p:nvSpPr>
        <p:spPr bwMode="auto">
          <a:xfrm>
            <a:off x="228600" y="785164"/>
            <a:ext cx="89916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400" dirty="0">
                <a:solidFill>
                  <a:srgbClr val="FF0000"/>
                </a:solidFill>
                <a:latin typeface="Arial" pitchFamily="34" charset="0"/>
                <a:ea typeface="Calibri" pitchFamily="34" charset="0"/>
                <a:cs typeface="Times New Roman" pitchFamily="18" charset="0"/>
              </a:rPr>
              <a:t>Different forms :  (</a:t>
            </a:r>
            <a:r>
              <a:rPr lang="en-US" sz="2000" b="1" dirty="0">
                <a:solidFill>
                  <a:srgbClr val="000000"/>
                </a:solidFill>
                <a:latin typeface="Arial" pitchFamily="34" charset="0"/>
                <a:ea typeface="Times New Roman" pitchFamily="18" charset="0"/>
                <a:cs typeface="Times New Roman" pitchFamily="18" charset="0"/>
              </a:rPr>
              <a:t>Types of CNTs)</a:t>
            </a:r>
            <a:endParaRPr lang="en-US" sz="1050" dirty="0">
              <a:latin typeface="Arial" pitchFamily="34" charset="0"/>
              <a:cs typeface="Arial" pitchFamily="34" charset="0"/>
            </a:endParaRPr>
          </a:p>
          <a:p>
            <a:pPr eaLnBrk="0" fontAlgn="base" hangingPunct="0">
              <a:spcBef>
                <a:spcPct val="0"/>
              </a:spcBef>
              <a:spcAft>
                <a:spcPct val="0"/>
              </a:spcAft>
            </a:pPr>
            <a:r>
              <a:rPr lang="en-US" sz="2000" b="1" dirty="0">
                <a:solidFill>
                  <a:srgbClr val="000000"/>
                </a:solidFill>
                <a:latin typeface="Arial" pitchFamily="34" charset="0"/>
                <a:ea typeface="Times New Roman" pitchFamily="18" charset="0"/>
                <a:cs typeface="Times New Roman" pitchFamily="18" charset="0"/>
              </a:rPr>
              <a:t>1) Single-Wall </a:t>
            </a:r>
            <a:r>
              <a:rPr lang="en-US" sz="2000" b="1" dirty="0" err="1">
                <a:solidFill>
                  <a:srgbClr val="000000"/>
                </a:solidFill>
                <a:latin typeface="Arial" pitchFamily="34" charset="0"/>
                <a:ea typeface="Times New Roman" pitchFamily="18" charset="0"/>
                <a:cs typeface="Times New Roman" pitchFamily="18" charset="0"/>
              </a:rPr>
              <a:t>Nanotube</a:t>
            </a:r>
            <a:r>
              <a:rPr lang="en-US" sz="2000" b="1" dirty="0">
                <a:solidFill>
                  <a:srgbClr val="000000"/>
                </a:solidFill>
                <a:latin typeface="Arial" pitchFamily="34" charset="0"/>
                <a:ea typeface="Times New Roman" pitchFamily="18" charset="0"/>
                <a:cs typeface="Times New Roman" pitchFamily="18" charset="0"/>
              </a:rPr>
              <a:t> (SWNT) (a. Arm Chair, </a:t>
            </a:r>
            <a:r>
              <a:rPr lang="en-US" sz="2000" b="1" dirty="0" err="1">
                <a:solidFill>
                  <a:srgbClr val="000000"/>
                </a:solidFill>
                <a:latin typeface="Arial" pitchFamily="34" charset="0"/>
                <a:ea typeface="Times New Roman" pitchFamily="18" charset="0"/>
                <a:cs typeface="Times New Roman" pitchFamily="18" charset="0"/>
              </a:rPr>
              <a:t>b.Chiral</a:t>
            </a:r>
            <a:r>
              <a:rPr lang="en-US" sz="2000" b="1" dirty="0">
                <a:solidFill>
                  <a:srgbClr val="000000"/>
                </a:solidFill>
                <a:latin typeface="Arial" pitchFamily="34" charset="0"/>
                <a:ea typeface="Times New Roman" pitchFamily="18" charset="0"/>
                <a:cs typeface="Times New Roman" pitchFamily="18" charset="0"/>
              </a:rPr>
              <a:t> </a:t>
            </a:r>
            <a:r>
              <a:rPr lang="en-US" sz="2000" b="1" dirty="0" err="1">
                <a:solidFill>
                  <a:srgbClr val="000000"/>
                </a:solidFill>
                <a:latin typeface="Arial" pitchFamily="34" charset="0"/>
                <a:ea typeface="Times New Roman" pitchFamily="18" charset="0"/>
                <a:cs typeface="Times New Roman" pitchFamily="18" charset="0"/>
              </a:rPr>
              <a:t>c.Zig-Zag</a:t>
            </a:r>
            <a:r>
              <a:rPr lang="en-US" sz="2000" b="1" dirty="0">
                <a:solidFill>
                  <a:srgbClr val="000000"/>
                </a:solidFill>
                <a:latin typeface="Arial" pitchFamily="34" charset="0"/>
                <a:ea typeface="Times New Roman" pitchFamily="18" charset="0"/>
                <a:cs typeface="Times New Roman" pitchFamily="18" charset="0"/>
              </a:rPr>
              <a:t> )</a:t>
            </a:r>
            <a:endParaRPr lang="en-US" sz="1050" dirty="0">
              <a:latin typeface="Arial" pitchFamily="34" charset="0"/>
              <a:cs typeface="Arial" pitchFamily="34" charset="0"/>
            </a:endParaRPr>
          </a:p>
          <a:p>
            <a:pPr eaLnBrk="0" fontAlgn="base" hangingPunct="0">
              <a:spcBef>
                <a:spcPct val="0"/>
              </a:spcBef>
              <a:spcAft>
                <a:spcPct val="0"/>
              </a:spcAft>
            </a:pPr>
            <a:endParaRPr lang="en-US" sz="2800" dirty="0">
              <a:latin typeface="Arial" pitchFamily="34" charset="0"/>
              <a:cs typeface="Arial" pitchFamily="34" charset="0"/>
            </a:endParaRPr>
          </a:p>
        </p:txBody>
      </p:sp>
      <p:sp>
        <p:nvSpPr>
          <p:cNvPr id="99336" name="Rectangle 8"/>
          <p:cNvSpPr>
            <a:spLocks noChangeArrowheads="1"/>
          </p:cNvSpPr>
          <p:nvPr/>
        </p:nvSpPr>
        <p:spPr bwMode="auto">
          <a:xfrm>
            <a:off x="1524001" y="8249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9337" name="Rectangle 9"/>
          <p:cNvSpPr>
            <a:spLocks noChangeArrowheads="1"/>
          </p:cNvSpPr>
          <p:nvPr/>
        </p:nvSpPr>
        <p:spPr bwMode="auto">
          <a:xfrm>
            <a:off x="1524001" y="35396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9342" name="Rectangle 14"/>
          <p:cNvSpPr>
            <a:spLocks noChangeArrowheads="1"/>
          </p:cNvSpPr>
          <p:nvPr/>
        </p:nvSpPr>
        <p:spPr bwMode="auto">
          <a:xfrm>
            <a:off x="228600" y="1631886"/>
            <a:ext cx="11963400" cy="677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tabLst>
                <a:tab pos="457200" algn="l"/>
              </a:tabLst>
            </a:pPr>
            <a:r>
              <a:rPr lang="en-US" sz="2000" b="1" dirty="0">
                <a:solidFill>
                  <a:srgbClr val="000000"/>
                </a:solidFill>
                <a:latin typeface="Arial" pitchFamily="34" charset="0"/>
                <a:ea typeface="Times New Roman" pitchFamily="18" charset="0"/>
                <a:cs typeface="Times New Roman" pitchFamily="18" charset="0"/>
              </a:rPr>
              <a:t>2) Multi-Walled Nanotubes (</a:t>
            </a:r>
            <a:r>
              <a:rPr lang="en-US" sz="2000" b="1" dirty="0" err="1">
                <a:solidFill>
                  <a:srgbClr val="000000"/>
                </a:solidFill>
                <a:latin typeface="Arial" pitchFamily="34" charset="0"/>
                <a:ea typeface="Times New Roman" pitchFamily="18" charset="0"/>
                <a:cs typeface="Times New Roman" pitchFamily="18" charset="0"/>
              </a:rPr>
              <a:t>MWNT</a:t>
            </a:r>
            <a:r>
              <a:rPr lang="en-US" sz="2000" b="1" dirty="0" smtClean="0">
                <a:solidFill>
                  <a:srgbClr val="000000"/>
                </a:solidFill>
                <a:latin typeface="Arial" pitchFamily="34" charset="0"/>
                <a:ea typeface="Times New Roman" pitchFamily="18" charset="0"/>
                <a:cs typeface="Times New Roman" pitchFamily="18" charset="0"/>
              </a:rPr>
              <a:t>) </a:t>
            </a:r>
            <a:r>
              <a:rPr lang="en-US" dirty="0" smtClean="0">
                <a:solidFill>
                  <a:srgbClr val="000000"/>
                </a:solidFill>
                <a:latin typeface="Arial" pitchFamily="34" charset="0"/>
                <a:ea typeface="Times New Roman" pitchFamily="18" charset="0"/>
                <a:cs typeface="Times New Roman" pitchFamily="18" charset="0"/>
              </a:rPr>
              <a:t>Multiple </a:t>
            </a:r>
            <a:r>
              <a:rPr lang="en-US" dirty="0">
                <a:solidFill>
                  <a:srgbClr val="000000"/>
                </a:solidFill>
                <a:latin typeface="Arial" pitchFamily="34" charset="0"/>
                <a:ea typeface="Times New Roman" pitchFamily="18" charset="0"/>
                <a:cs typeface="Times New Roman" pitchFamily="18" charset="0"/>
              </a:rPr>
              <a:t>rolled layers of graphene </a:t>
            </a:r>
            <a:r>
              <a:rPr lang="en-US" dirty="0" smtClean="0">
                <a:solidFill>
                  <a:srgbClr val="000000"/>
                </a:solidFill>
                <a:latin typeface="Arial" pitchFamily="34" charset="0"/>
                <a:ea typeface="Times New Roman" pitchFamily="18" charset="0"/>
                <a:cs typeface="Times New Roman" pitchFamily="18" charset="0"/>
              </a:rPr>
              <a:t>sheets, More </a:t>
            </a:r>
            <a:r>
              <a:rPr lang="en-US" dirty="0">
                <a:solidFill>
                  <a:srgbClr val="000000"/>
                </a:solidFill>
                <a:latin typeface="Arial" pitchFamily="34" charset="0"/>
                <a:ea typeface="Times New Roman" pitchFamily="18" charset="0"/>
                <a:cs typeface="Times New Roman" pitchFamily="18" charset="0"/>
              </a:rPr>
              <a:t>resistant to chemical changes than SWNTs</a:t>
            </a:r>
            <a:endParaRPr lang="en-US" sz="2800" dirty="0">
              <a:latin typeface="Arial" pitchFamily="34" charset="0"/>
              <a:cs typeface="Arial" pitchFamily="34" charset="0"/>
            </a:endParaRPr>
          </a:p>
        </p:txBody>
      </p:sp>
      <p:sp>
        <p:nvSpPr>
          <p:cNvPr id="99343" name="Rectangle 15"/>
          <p:cNvSpPr>
            <a:spLocks noChangeArrowheads="1"/>
          </p:cNvSpPr>
          <p:nvPr/>
        </p:nvSpPr>
        <p:spPr bwMode="auto">
          <a:xfrm>
            <a:off x="1524001" y="63971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9344" name="Rectangle 16"/>
          <p:cNvSpPr>
            <a:spLocks noChangeArrowheads="1"/>
          </p:cNvSpPr>
          <p:nvPr/>
        </p:nvSpPr>
        <p:spPr bwMode="auto">
          <a:xfrm>
            <a:off x="1752601" y="92927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19" name="image13.png"/>
          <p:cNvPicPr/>
          <p:nvPr/>
        </p:nvPicPr>
        <p:blipFill>
          <a:blip r:embed="rId4"/>
          <a:srcRect/>
          <a:stretch>
            <a:fillRect/>
          </a:stretch>
        </p:blipFill>
        <p:spPr>
          <a:xfrm>
            <a:off x="2521133" y="2308994"/>
            <a:ext cx="9446350" cy="4549006"/>
          </a:xfrm>
          <a:prstGeom prst="rect">
            <a:avLst/>
          </a:prstGeom>
          <a:ln/>
        </p:spPr>
      </p:pic>
    </p:spTree>
    <p:extLst>
      <p:ext uri="{BB962C8B-B14F-4D97-AF65-F5344CB8AC3E}">
        <p14:creationId xmlns:p14="http://schemas.microsoft.com/office/powerpoint/2010/main" val="34338220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335"/>
                                        </p:tgtEl>
                                        <p:attrNameLst>
                                          <p:attrName>style.visibility</p:attrName>
                                        </p:attrNameLst>
                                      </p:cBhvr>
                                      <p:to>
                                        <p:strVal val="visible"/>
                                      </p:to>
                                    </p:set>
                                    <p:anim calcmode="lin" valueType="num">
                                      <p:cBhvr additive="base">
                                        <p:cTn id="7" dur="500" fill="hold"/>
                                        <p:tgtEl>
                                          <p:spTgt spid="99335"/>
                                        </p:tgtEl>
                                        <p:attrNameLst>
                                          <p:attrName>ppt_x</p:attrName>
                                        </p:attrNameLst>
                                      </p:cBhvr>
                                      <p:tavLst>
                                        <p:tav tm="0">
                                          <p:val>
                                            <p:strVal val="#ppt_x"/>
                                          </p:val>
                                        </p:tav>
                                        <p:tav tm="100000">
                                          <p:val>
                                            <p:strVal val="#ppt_x"/>
                                          </p:val>
                                        </p:tav>
                                      </p:tavLst>
                                    </p:anim>
                                    <p:anim calcmode="lin" valueType="num">
                                      <p:cBhvr additive="base">
                                        <p:cTn id="8" dur="500" fill="hold"/>
                                        <p:tgtEl>
                                          <p:spTgt spid="993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9342">
                                            <p:txEl>
                                              <p:pRg st="0" end="0"/>
                                            </p:txEl>
                                          </p:spTgt>
                                        </p:tgtEl>
                                        <p:attrNameLst>
                                          <p:attrName>style.visibility</p:attrName>
                                        </p:attrNameLst>
                                      </p:cBhvr>
                                      <p:to>
                                        <p:strVal val="visible"/>
                                      </p:to>
                                    </p:set>
                                    <p:anim calcmode="lin" valueType="num">
                                      <p:cBhvr additive="base">
                                        <p:cTn id="13" dur="500" fill="hold"/>
                                        <p:tgtEl>
                                          <p:spTgt spid="9934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93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44</a:t>
            </a:fld>
            <a:endParaRPr lang="en-US"/>
          </a:p>
        </p:txBody>
      </p:sp>
      <p:pic>
        <p:nvPicPr>
          <p:cNvPr id="162818" name="Picture 2" descr="Image result for types of carbon nanotubes"/>
          <p:cNvPicPr>
            <a:picLocks noChangeAspect="1" noChangeArrowheads="1"/>
          </p:cNvPicPr>
          <p:nvPr/>
        </p:nvPicPr>
        <p:blipFill rotWithShape="1">
          <a:blip r:embed="rId2"/>
          <a:srcRect l="15315" t="25525" r="15745"/>
          <a:stretch/>
        </p:blipFill>
        <p:spPr bwMode="auto">
          <a:xfrm>
            <a:off x="838200" y="1175657"/>
            <a:ext cx="6382071" cy="5180693"/>
          </a:xfrm>
          <a:prstGeom prst="rect">
            <a:avLst/>
          </a:prstGeom>
          <a:noFill/>
        </p:spPr>
      </p:pic>
      <p:pic>
        <p:nvPicPr>
          <p:cNvPr id="162820" name="Picture 4" descr="Image result for types of carbon nanotubes"/>
          <p:cNvPicPr>
            <a:picLocks noChangeAspect="1" noChangeArrowheads="1"/>
          </p:cNvPicPr>
          <p:nvPr/>
        </p:nvPicPr>
        <p:blipFill>
          <a:blip r:embed="rId3"/>
          <a:srcRect/>
          <a:stretch>
            <a:fillRect/>
          </a:stretch>
        </p:blipFill>
        <p:spPr bwMode="auto">
          <a:xfrm>
            <a:off x="7503523" y="666205"/>
            <a:ext cx="4488180" cy="5180693"/>
          </a:xfrm>
          <a:prstGeom prst="rect">
            <a:avLst/>
          </a:prstGeom>
          <a:noFill/>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778965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2820"/>
                                        </p:tgtEl>
                                        <p:attrNameLst>
                                          <p:attrName>style.visibility</p:attrName>
                                        </p:attrNameLst>
                                      </p:cBhvr>
                                      <p:to>
                                        <p:strVal val="visible"/>
                                      </p:to>
                                    </p:set>
                                    <p:anim calcmode="lin" valueType="num">
                                      <p:cBhvr additive="base">
                                        <p:cTn id="7" dur="500" fill="hold"/>
                                        <p:tgtEl>
                                          <p:spTgt spid="162820"/>
                                        </p:tgtEl>
                                        <p:attrNameLst>
                                          <p:attrName>ppt_x</p:attrName>
                                        </p:attrNameLst>
                                      </p:cBhvr>
                                      <p:tavLst>
                                        <p:tav tm="0">
                                          <p:val>
                                            <p:strVal val="#ppt_x"/>
                                          </p:val>
                                        </p:tav>
                                        <p:tav tm="100000">
                                          <p:val>
                                            <p:strVal val="#ppt_x"/>
                                          </p:val>
                                        </p:tav>
                                      </p:tavLst>
                                    </p:anim>
                                    <p:anim calcmode="lin" valueType="num">
                                      <p:cBhvr additive="base">
                                        <p:cTn id="8" dur="500" fill="hold"/>
                                        <p:tgtEl>
                                          <p:spTgt spid="1628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dirty="0"/>
          </a:p>
        </p:txBody>
      </p:sp>
      <p:sp>
        <p:nvSpPr>
          <p:cNvPr id="3" name="Footer Placeholder 2"/>
          <p:cNvSpPr>
            <a:spLocks noGrp="1"/>
          </p:cNvSpPr>
          <p:nvPr>
            <p:ph type="ftr" sz="quarter" idx="11"/>
          </p:nvPr>
        </p:nvSpPr>
        <p:spPr/>
        <p:txBody>
          <a:bodyPr/>
          <a:lstStyle/>
          <a:p>
            <a:r>
              <a:rPr lang="en-US" dirty="0" smtClean="0"/>
              <a:t>Dr. </a:t>
            </a:r>
            <a:r>
              <a:rPr lang="en-US" dirty="0" err="1" smtClean="0"/>
              <a:t>Manjunatha.c</a:t>
            </a:r>
            <a:r>
              <a:rPr lang="en-US" dirty="0" smtClean="0"/>
              <a:t>, Assistant Professor, Dept. Chemistry, </a:t>
            </a:r>
            <a:r>
              <a:rPr lang="en-US" dirty="0" err="1" smtClean="0"/>
              <a:t>RVCE</a:t>
            </a:r>
            <a:endParaRPr lang="en-US" dirty="0"/>
          </a:p>
        </p:txBody>
      </p:sp>
      <p:sp>
        <p:nvSpPr>
          <p:cNvPr id="4" name="Slide Number Placeholder 3"/>
          <p:cNvSpPr>
            <a:spLocks noGrp="1"/>
          </p:cNvSpPr>
          <p:nvPr>
            <p:ph type="sldNum" sz="quarter" idx="12"/>
          </p:nvPr>
        </p:nvSpPr>
        <p:spPr/>
        <p:txBody>
          <a:bodyPr/>
          <a:lstStyle/>
          <a:p>
            <a:fld id="{0F84B520-0DEC-4D7A-801E-5051570DE4C6}" type="slidenum">
              <a:rPr lang="en-US" smtClean="0"/>
              <a:pPr/>
              <a:t>45</a:t>
            </a:fld>
            <a:endParaRPr lang="en-US"/>
          </a:p>
        </p:txBody>
      </p:sp>
      <p:pic>
        <p:nvPicPr>
          <p:cNvPr id="5" name="Picture 4"/>
          <p:cNvPicPr>
            <a:picLocks noChangeAspect="1"/>
          </p:cNvPicPr>
          <p:nvPr/>
        </p:nvPicPr>
        <p:blipFill>
          <a:blip r:embed="rId2"/>
          <a:stretch>
            <a:fillRect/>
          </a:stretch>
        </p:blipFill>
        <p:spPr>
          <a:xfrm>
            <a:off x="4162643" y="501231"/>
            <a:ext cx="8029358" cy="5050907"/>
          </a:xfrm>
          <a:prstGeom prst="rect">
            <a:avLst/>
          </a:prstGeom>
        </p:spPr>
      </p:pic>
      <p:sp>
        <p:nvSpPr>
          <p:cNvPr id="6" name="Rectangle 5"/>
          <p:cNvSpPr/>
          <p:nvPr/>
        </p:nvSpPr>
        <p:spPr>
          <a:xfrm>
            <a:off x="3581400" y="5894092"/>
            <a:ext cx="9067800" cy="523220"/>
          </a:xfrm>
          <a:prstGeom prst="rect">
            <a:avLst/>
          </a:prstGeom>
        </p:spPr>
        <p:txBody>
          <a:bodyPr wrap="square">
            <a:spAutoFit/>
          </a:bodyPr>
          <a:lstStyle/>
          <a:p>
            <a:pPr algn="ctr"/>
            <a:r>
              <a:rPr lang="en-US" sz="1400" dirty="0" err="1"/>
              <a:t>Zaytseva</a:t>
            </a:r>
            <a:r>
              <a:rPr lang="en-US" sz="1400" dirty="0"/>
              <a:t>, O., Neumann, G. Carbon nanomaterials: production, impact on plant development, agricultural and environmental applications. </a:t>
            </a:r>
            <a:r>
              <a:rPr lang="en-US" sz="1400" i="1" dirty="0"/>
              <a:t>Chem. Biol. Technol. Agric.</a:t>
            </a:r>
            <a:r>
              <a:rPr lang="en-US" sz="1400" dirty="0"/>
              <a:t> </a:t>
            </a:r>
            <a:r>
              <a:rPr lang="en-US" sz="1400" b="1" dirty="0"/>
              <a:t>3</a:t>
            </a:r>
            <a:r>
              <a:rPr lang="en-US" sz="1400" dirty="0"/>
              <a:t>, 17 (2016). https://</a:t>
            </a:r>
            <a:r>
              <a:rPr lang="en-US" sz="1400" dirty="0" err="1"/>
              <a:t>doi.org</a:t>
            </a:r>
            <a:r>
              <a:rPr lang="en-US" sz="1400" dirty="0"/>
              <a:t>/10.1186/</a:t>
            </a:r>
            <a:r>
              <a:rPr lang="en-US" sz="1400" dirty="0" err="1"/>
              <a:t>s40538</a:t>
            </a:r>
            <a:r>
              <a:rPr lang="en-US" sz="1400" dirty="0"/>
              <a:t>-016-0070-8</a:t>
            </a:r>
            <a:endParaRPr lang="en-IN" sz="1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9" name="Rectangle 8"/>
          <p:cNvSpPr/>
          <p:nvPr/>
        </p:nvSpPr>
        <p:spPr>
          <a:xfrm>
            <a:off x="-2748" y="962866"/>
            <a:ext cx="4182862" cy="424731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lnSpc>
                <a:spcPct val="150000"/>
              </a:lnSpc>
              <a:spcAft>
                <a:spcPts val="0"/>
              </a:spcAft>
              <a:tabLst>
                <a:tab pos="254000" algn="l"/>
              </a:tabLst>
            </a:pPr>
            <a:r>
              <a:rPr lang="en-US" b="1" u="sng" dirty="0">
                <a:solidFill>
                  <a:srgbClr val="000000"/>
                </a:solidFill>
                <a:latin typeface="Arial" panose="020B0604020202020204" pitchFamily="34" charset="0"/>
                <a:ea typeface="Times New Roman" panose="02020603050405020304" pitchFamily="18" charset="0"/>
                <a:cs typeface="Arial" panose="020B0604020202020204" pitchFamily="34" charset="0"/>
              </a:rPr>
              <a:t>Synthesis of </a:t>
            </a:r>
            <a:r>
              <a:rPr lang="en-US" b="1" u="sng" dirty="0" err="1">
                <a:solidFill>
                  <a:srgbClr val="000000"/>
                </a:solidFill>
                <a:latin typeface="Arial" panose="020B0604020202020204" pitchFamily="34" charset="0"/>
                <a:ea typeface="Times New Roman" panose="02020603050405020304" pitchFamily="18" charset="0"/>
                <a:cs typeface="Arial" panose="020B0604020202020204" pitchFamily="34" charset="0"/>
              </a:rPr>
              <a:t>CNTs</a:t>
            </a:r>
            <a:r>
              <a:rPr lang="en-US" b="1" u="sng" dirty="0">
                <a:solidFill>
                  <a:srgbClr val="000000"/>
                </a:solidFill>
                <a:latin typeface="Arial" panose="020B0604020202020204" pitchFamily="34" charset="0"/>
                <a:ea typeface="Times New Roman" panose="02020603050405020304" pitchFamily="18" charset="0"/>
                <a:cs typeface="Arial" panose="020B0604020202020204" pitchFamily="34" charset="0"/>
              </a:rPr>
              <a:t> by modified </a:t>
            </a:r>
            <a:r>
              <a:rPr lang="en-US" b="1" u="sng" dirty="0" err="1">
                <a:solidFill>
                  <a:srgbClr val="000000"/>
                </a:solidFill>
                <a:latin typeface="Arial" panose="020B0604020202020204" pitchFamily="34" charset="0"/>
                <a:ea typeface="Times New Roman" panose="02020603050405020304" pitchFamily="18" charset="0"/>
                <a:cs typeface="Arial" panose="020B0604020202020204" pitchFamily="34" charset="0"/>
              </a:rPr>
              <a:t>CVD</a:t>
            </a:r>
            <a:r>
              <a:rPr lang="en-US" b="1" u="sng" dirty="0">
                <a:solidFill>
                  <a:srgbClr val="000000"/>
                </a:solidFill>
                <a:latin typeface="Arial" panose="020B0604020202020204" pitchFamily="34" charset="0"/>
                <a:ea typeface="Times New Roman" panose="02020603050405020304" pitchFamily="18" charset="0"/>
                <a:cs typeface="Arial" panose="020B0604020202020204" pitchFamily="34" charset="0"/>
              </a:rPr>
              <a:t> method:</a:t>
            </a:r>
            <a:endPar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Aft>
                <a:spcPts val="0"/>
              </a:spcAft>
              <a:tabLst>
                <a:tab pos="254000" algn="l"/>
              </a:tabLst>
            </a:pP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Chemical Vapor Deposition: Requirements</a:t>
            </a:r>
            <a:r>
              <a:rPr lang="en-US" sz="16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High Temperature Tubular furnace (500 to 1500 ℃)</a:t>
            </a:r>
            <a:endParaRPr lang="en-IN" sz="1600" dirty="0">
              <a:solidFill>
                <a:srgbClr val="000000"/>
              </a:solidFill>
              <a:latin typeface="Arial" panose="020B0604020202020204" pitchFamily="34" charset="0"/>
              <a:ea typeface="Noto Sans Symbols"/>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Source of Carbon: Methane, ethylene, hydrocarbon gas, xylene, natural gas</a:t>
            </a:r>
            <a:endParaRPr lang="en-IN" sz="1600" dirty="0">
              <a:solidFill>
                <a:srgbClr val="000000"/>
              </a:solidFill>
              <a:latin typeface="Arial" panose="020B0604020202020204" pitchFamily="34" charset="0"/>
              <a:ea typeface="Noto Sans Symbols"/>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Substrate: carbon, quartz, silicon</a:t>
            </a:r>
            <a:endParaRPr lang="en-IN" sz="1600" dirty="0">
              <a:solidFill>
                <a:srgbClr val="000000"/>
              </a:solidFill>
              <a:latin typeface="Arial" panose="020B0604020202020204" pitchFamily="34" charset="0"/>
              <a:ea typeface="Noto Sans Symbols"/>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Inert gas: Argon, Hydrogen, Nitrogen</a:t>
            </a:r>
            <a:endParaRPr lang="en-IN" sz="1600" dirty="0">
              <a:solidFill>
                <a:srgbClr val="000000"/>
              </a:solidFill>
              <a:latin typeface="Arial" panose="020B0604020202020204" pitchFamily="34" charset="0"/>
              <a:ea typeface="Noto Sans Symbols"/>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Catalyst: </a:t>
            </a:r>
            <a:r>
              <a:rPr lang="en-US" sz="1600" dirty="0" err="1">
                <a:solidFill>
                  <a:srgbClr val="000000"/>
                </a:solidFill>
                <a:latin typeface="Arial" panose="020B0604020202020204" pitchFamily="34" charset="0"/>
                <a:ea typeface="Noto Sans Symbols"/>
                <a:cs typeface="Arial" panose="020B0604020202020204" pitchFamily="34" charset="0"/>
              </a:rPr>
              <a:t>Ferrocene</a:t>
            </a:r>
            <a:r>
              <a:rPr lang="en-US" sz="1600" dirty="0">
                <a:solidFill>
                  <a:srgbClr val="000000"/>
                </a:solidFill>
                <a:latin typeface="Arial" panose="020B0604020202020204" pitchFamily="34" charset="0"/>
                <a:ea typeface="Noto Sans Symbols"/>
                <a:cs typeface="Arial" panose="020B0604020202020204" pitchFamily="34" charset="0"/>
              </a:rPr>
              <a:t>, </a:t>
            </a:r>
            <a:r>
              <a:rPr lang="en-US" sz="1600" dirty="0" err="1">
                <a:solidFill>
                  <a:srgbClr val="000000"/>
                </a:solidFill>
                <a:latin typeface="Arial" panose="020B0604020202020204" pitchFamily="34" charset="0"/>
                <a:ea typeface="Noto Sans Symbols"/>
                <a:cs typeface="Arial" panose="020B0604020202020204" pitchFamily="34" charset="0"/>
              </a:rPr>
              <a:t>Nickellocene</a:t>
            </a:r>
            <a:r>
              <a:rPr lang="en-US" sz="1600" dirty="0">
                <a:solidFill>
                  <a:srgbClr val="000000"/>
                </a:solidFill>
                <a:latin typeface="Arial" panose="020B0604020202020204" pitchFamily="34" charset="0"/>
                <a:ea typeface="Noto Sans Symbols"/>
                <a:cs typeface="Arial" panose="020B0604020202020204" pitchFamily="34" charset="0"/>
              </a:rPr>
              <a:t>, </a:t>
            </a:r>
            <a:r>
              <a:rPr lang="en-US" sz="1600" dirty="0" err="1">
                <a:solidFill>
                  <a:srgbClr val="000000"/>
                </a:solidFill>
                <a:latin typeface="Arial" panose="020B0604020202020204" pitchFamily="34" charset="0"/>
                <a:ea typeface="Noto Sans Symbols"/>
                <a:cs typeface="Arial" panose="020B0604020202020204" pitchFamily="34" charset="0"/>
              </a:rPr>
              <a:t>Cobaltocene</a:t>
            </a:r>
            <a:endParaRPr lang="en-IN" sz="1600" dirty="0">
              <a:solidFill>
                <a:srgbClr val="000000"/>
              </a:solidFill>
              <a:latin typeface="Arial" panose="020B0604020202020204" pitchFamily="34" charset="0"/>
              <a:ea typeface="Noto Sans Symbols"/>
              <a:cs typeface="Arial" panose="020B0604020202020204" pitchFamily="34" charset="0"/>
            </a:endParaRPr>
          </a:p>
        </p:txBody>
      </p:sp>
    </p:spTree>
    <p:extLst>
      <p:ext uri="{BB962C8B-B14F-4D97-AF65-F5344CB8AC3E}">
        <p14:creationId xmlns:p14="http://schemas.microsoft.com/office/powerpoint/2010/main" val="32184567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46</a:t>
            </a:fld>
            <a:endParaRPr lang="en-US"/>
          </a:p>
        </p:txBody>
      </p:sp>
      <p:sp>
        <p:nvSpPr>
          <p:cNvPr id="6" name="Rectangle 5"/>
          <p:cNvSpPr/>
          <p:nvPr/>
        </p:nvSpPr>
        <p:spPr>
          <a:xfrm>
            <a:off x="1600200" y="5866226"/>
            <a:ext cx="9067800" cy="523220"/>
          </a:xfrm>
          <a:prstGeom prst="rect">
            <a:avLst/>
          </a:prstGeom>
        </p:spPr>
        <p:txBody>
          <a:bodyPr wrap="square">
            <a:spAutoFit/>
          </a:bodyPr>
          <a:lstStyle/>
          <a:p>
            <a:pPr algn="ctr"/>
            <a:r>
              <a:rPr lang="en-US" sz="1400" dirty="0" err="1"/>
              <a:t>Zaytseva</a:t>
            </a:r>
            <a:r>
              <a:rPr lang="en-US" sz="1400" dirty="0"/>
              <a:t>, O., Neumann, G. Carbon nanomaterials: production, impact on plant development, agricultural and environmental applications. </a:t>
            </a:r>
            <a:r>
              <a:rPr lang="en-US" sz="1400" i="1" dirty="0"/>
              <a:t>Chem. Biol. Technol. Agric.</a:t>
            </a:r>
            <a:r>
              <a:rPr lang="en-US" sz="1400" dirty="0"/>
              <a:t> </a:t>
            </a:r>
            <a:r>
              <a:rPr lang="en-US" sz="1400" b="1" dirty="0"/>
              <a:t>3</a:t>
            </a:r>
            <a:r>
              <a:rPr lang="en-US" sz="1400" dirty="0"/>
              <a:t>, 17 (2016). https://</a:t>
            </a:r>
            <a:r>
              <a:rPr lang="en-US" sz="1400" dirty="0" err="1"/>
              <a:t>doi.org</a:t>
            </a:r>
            <a:r>
              <a:rPr lang="en-US" sz="1400" dirty="0"/>
              <a:t>/10.1186/</a:t>
            </a:r>
            <a:r>
              <a:rPr lang="en-US" sz="1400" dirty="0" err="1"/>
              <a:t>s40538</a:t>
            </a:r>
            <a:r>
              <a:rPr lang="en-US" sz="1400" dirty="0"/>
              <a:t>-016-0070-8</a:t>
            </a:r>
            <a:endParaRPr lang="en-IN" sz="1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9" name="Rectangle 8"/>
          <p:cNvSpPr/>
          <p:nvPr/>
        </p:nvSpPr>
        <p:spPr>
          <a:xfrm>
            <a:off x="238751" y="846723"/>
            <a:ext cx="11714498" cy="489364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spcAft>
                <a:spcPts val="0"/>
              </a:spcAft>
            </a:pPr>
            <a:r>
              <a:rPr lang="en-US" sz="2400" b="1" dirty="0">
                <a:solidFill>
                  <a:schemeClr val="bg1"/>
                </a:solidFill>
                <a:latin typeface="Times New Roman" panose="02020603050405020304" pitchFamily="18" charset="0"/>
                <a:ea typeface="Times New Roman" panose="02020603050405020304" pitchFamily="18" charset="0"/>
                <a:cs typeface="Calibri" panose="020F0502020204030204" pitchFamily="34" charset="0"/>
              </a:rPr>
              <a:t>Steps:</a:t>
            </a:r>
            <a:r>
              <a:rPr lang="en-US" sz="2400" dirty="0">
                <a:solidFill>
                  <a:schemeClr val="bg1"/>
                </a:solidFill>
                <a:latin typeface="Times New Roman" panose="02020603050405020304" pitchFamily="18" charset="0"/>
                <a:ea typeface="Times New Roman" panose="02020603050405020304" pitchFamily="18" charset="0"/>
                <a:cs typeface="Calibri" panose="020F0502020204030204" pitchFamily="34" charset="0"/>
              </a:rPr>
              <a:t> Procedure involves as follows</a:t>
            </a:r>
            <a:endParaRPr lang="en-IN" sz="2400" dirty="0">
              <a:solidFill>
                <a:schemeClr val="bg1"/>
              </a:solidFill>
              <a:latin typeface="Times New Roman" panose="02020603050405020304" pitchFamily="18" charset="0"/>
              <a:ea typeface="Times New Roman" panose="02020603050405020304" pitchFamily="18" charset="0"/>
              <a:cs typeface="Calibri" panose="020F0502020204030204" pitchFamily="34"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 cleaned quartz/carbon/silica substrate is placed in the middle of the tubular furnace.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In order to maintain the inert atmosphere inside the furnace, initially the air/oxygen present inside the tubular furnace has to be removed by passing the argon or nitrogen gas for about 30 min.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After maintain the inert gas atmosphere, the required temperature is set with slow heating rate.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 hydrocarbon precursors in gaseous forms along with </a:t>
            </a:r>
            <a:r>
              <a:rPr lang="en-US" dirty="0" err="1">
                <a:latin typeface="Times New Roman" panose="02020603050405020304" pitchFamily="18" charset="0"/>
                <a:ea typeface="Times New Roman" panose="02020603050405020304" pitchFamily="18" charset="0"/>
              </a:rPr>
              <a:t>ferrocene</a:t>
            </a:r>
            <a:r>
              <a:rPr lang="en-US" dirty="0">
                <a:latin typeface="Times New Roman" panose="02020603050405020304" pitchFamily="18" charset="0"/>
                <a:ea typeface="Times New Roman" panose="02020603050405020304" pitchFamily="18" charset="0"/>
              </a:rPr>
              <a:t> and Benzene/toluene vapors are pumped into the reaction chamber.</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 furnace is heated up to 850–1000 °C and 550–700 °C  for </a:t>
            </a:r>
            <a:r>
              <a:rPr lang="en-US" dirty="0" err="1">
                <a:latin typeface="Times New Roman" panose="02020603050405020304" pitchFamily="18" charset="0"/>
                <a:ea typeface="Times New Roman" panose="02020603050405020304" pitchFamily="18" charset="0"/>
              </a:rPr>
              <a:t>SWCNT</a:t>
            </a:r>
            <a:r>
              <a:rPr lang="en-US" dirty="0">
                <a:latin typeface="Times New Roman" panose="02020603050405020304" pitchFamily="18" charset="0"/>
                <a:ea typeface="Times New Roman" panose="02020603050405020304" pitchFamily="18" charset="0"/>
              </a:rPr>
              <a:t>  and </a:t>
            </a:r>
            <a:r>
              <a:rPr lang="en-US" dirty="0" err="1">
                <a:latin typeface="Times New Roman" panose="02020603050405020304" pitchFamily="18" charset="0"/>
                <a:ea typeface="Times New Roman" panose="02020603050405020304" pitchFamily="18" charset="0"/>
              </a:rPr>
              <a:t>MWCNT</a:t>
            </a:r>
            <a:r>
              <a:rPr lang="en-US" dirty="0">
                <a:latin typeface="Times New Roman" panose="02020603050405020304" pitchFamily="18" charset="0"/>
                <a:ea typeface="Times New Roman" panose="02020603050405020304" pitchFamily="18" charset="0"/>
              </a:rPr>
              <a:t> production respectively.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Initially, at high temperature, due the thermal decomposition of hydrocarbon, carbon atoms are formed are dissolved in the metal nanoparticle catalyst.</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Once the threshold concentration of carbon in the catalyst reached, a semi fullerene cap type of structure is formed due to precipitation of carbon atoms. This acts as a seed for further crystal growth, which further continues to grow in tubular form results in to </a:t>
            </a:r>
            <a:r>
              <a:rPr lang="en-US" dirty="0" err="1">
                <a:latin typeface="Times New Roman" panose="02020603050405020304" pitchFamily="18" charset="0"/>
                <a:ea typeface="Times New Roman" panose="02020603050405020304" pitchFamily="18" charset="0"/>
              </a:rPr>
              <a:t>CNT</a:t>
            </a:r>
            <a:r>
              <a:rPr lang="en-US" dirty="0">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After the formation of </a:t>
            </a:r>
            <a:r>
              <a:rPr lang="en-US" dirty="0" err="1">
                <a:latin typeface="Times New Roman" panose="02020603050405020304" pitchFamily="18" charset="0"/>
                <a:ea typeface="Times New Roman" panose="02020603050405020304" pitchFamily="18" charset="0"/>
              </a:rPr>
              <a:t>CNT</a:t>
            </a:r>
            <a:r>
              <a:rPr lang="en-US" dirty="0">
                <a:latin typeface="Times New Roman" panose="02020603050405020304" pitchFamily="18" charset="0"/>
                <a:ea typeface="Times New Roman" panose="02020603050405020304" pitchFamily="18" charset="0"/>
              </a:rPr>
              <a:t> on catalyst is completed as shown in the above figure, the supply of the reactant/catalyst </a:t>
            </a:r>
            <a:r>
              <a:rPr lang="en-US" dirty="0" err="1">
                <a:latin typeface="Times New Roman" panose="02020603050405020304" pitchFamily="18" charset="0"/>
                <a:ea typeface="Times New Roman" panose="02020603050405020304" pitchFamily="18" charset="0"/>
              </a:rPr>
              <a:t>varpors</a:t>
            </a:r>
            <a:r>
              <a:rPr lang="en-US" dirty="0">
                <a:latin typeface="Times New Roman" panose="02020603050405020304" pitchFamily="18" charset="0"/>
                <a:ea typeface="Times New Roman" panose="02020603050405020304" pitchFamily="18" charset="0"/>
              </a:rPr>
              <a:t> are stopped.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Then the furnace temperature is reduced slowly to room temperature and supply of the inert gas also stopped.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 </a:t>
            </a:r>
            <a:r>
              <a:rPr lang="en-US" dirty="0" err="1">
                <a:latin typeface="Times New Roman" panose="02020603050405020304" pitchFamily="18" charset="0"/>
                <a:ea typeface="Times New Roman" panose="02020603050405020304" pitchFamily="18" charset="0"/>
              </a:rPr>
              <a:t>CNT</a:t>
            </a:r>
            <a:r>
              <a:rPr lang="en-US" dirty="0">
                <a:latin typeface="Times New Roman" panose="02020603050405020304" pitchFamily="18" charset="0"/>
                <a:ea typeface="Times New Roman" panose="02020603050405020304" pitchFamily="18" charset="0"/>
              </a:rPr>
              <a:t> formed on catalyst is taken out along with the substrate, subjected to purification. </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384302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47</a:t>
            </a:fld>
            <a:endParaRPr lang="en-US"/>
          </a:p>
        </p:txBody>
      </p:sp>
      <p:pic>
        <p:nvPicPr>
          <p:cNvPr id="6" name="Picture 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905000" y="2024645"/>
            <a:ext cx="2514600" cy="2711728"/>
          </a:xfrm>
          <a:prstGeom prst="rect">
            <a:avLst/>
          </a:prstGeom>
        </p:spPr>
      </p:pic>
      <p:pic>
        <p:nvPicPr>
          <p:cNvPr id="7" name="Picture 6"/>
          <p:cNvPicPr>
            <a:picLocks noChangeAspect="1"/>
          </p:cNvPicPr>
          <p:nvPr/>
        </p:nvPicPr>
        <p:blipFill>
          <a:blip r:embed="rId3"/>
          <a:stretch>
            <a:fillRect/>
          </a:stretch>
        </p:blipFill>
        <p:spPr>
          <a:xfrm>
            <a:off x="4447310" y="1524000"/>
            <a:ext cx="5838079" cy="371301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7769336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48</a:t>
            </a:fld>
            <a:endParaRPr lang="en-US"/>
          </a:p>
        </p:txBody>
      </p:sp>
      <p:pic>
        <p:nvPicPr>
          <p:cNvPr id="103426" name="Picture 2" descr="Image result for multiwalled carbon nanotubes"/>
          <p:cNvPicPr>
            <a:picLocks noChangeAspect="1" noChangeArrowheads="1"/>
          </p:cNvPicPr>
          <p:nvPr/>
        </p:nvPicPr>
        <p:blipFill>
          <a:blip r:embed="rId2"/>
          <a:srcRect/>
          <a:stretch>
            <a:fillRect/>
          </a:stretch>
        </p:blipFill>
        <p:spPr bwMode="auto">
          <a:xfrm>
            <a:off x="1524000" y="1"/>
            <a:ext cx="4495800" cy="3371850"/>
          </a:xfrm>
          <a:prstGeom prst="rect">
            <a:avLst/>
          </a:prstGeom>
          <a:noFill/>
        </p:spPr>
      </p:pic>
      <p:pic>
        <p:nvPicPr>
          <p:cNvPr id="103430" name="Picture 6" descr="Image result for carbon nanotubes TEM images"/>
          <p:cNvPicPr>
            <a:picLocks noChangeAspect="1" noChangeArrowheads="1"/>
          </p:cNvPicPr>
          <p:nvPr/>
        </p:nvPicPr>
        <p:blipFill>
          <a:blip r:embed="rId3"/>
          <a:srcRect/>
          <a:stretch>
            <a:fillRect/>
          </a:stretch>
        </p:blipFill>
        <p:spPr bwMode="auto">
          <a:xfrm>
            <a:off x="6781800" y="1"/>
            <a:ext cx="3886200" cy="3424387"/>
          </a:xfrm>
          <a:prstGeom prst="rect">
            <a:avLst/>
          </a:prstGeom>
          <a:noFill/>
        </p:spPr>
      </p:pic>
      <p:pic>
        <p:nvPicPr>
          <p:cNvPr id="103432" name="Picture 8" descr="Image result for carbon nanotubes TEM images"/>
          <p:cNvPicPr>
            <a:picLocks noChangeAspect="1" noChangeArrowheads="1"/>
          </p:cNvPicPr>
          <p:nvPr/>
        </p:nvPicPr>
        <p:blipFill>
          <a:blip r:embed="rId4"/>
          <a:srcRect/>
          <a:stretch>
            <a:fillRect/>
          </a:stretch>
        </p:blipFill>
        <p:spPr bwMode="auto">
          <a:xfrm>
            <a:off x="2819400" y="3505201"/>
            <a:ext cx="6781800" cy="2644903"/>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272020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circle(in)">
                                      <p:cBhvr>
                                        <p:cTn id="7" dur="2000"/>
                                        <p:tgtEl>
                                          <p:spTgt spid="1034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3430"/>
                                        </p:tgtEl>
                                        <p:attrNameLst>
                                          <p:attrName>style.visibility</p:attrName>
                                        </p:attrNameLst>
                                      </p:cBhvr>
                                      <p:to>
                                        <p:strVal val="visible"/>
                                      </p:to>
                                    </p:set>
                                    <p:animEffect transition="in" filter="wheel(1)">
                                      <p:cBhvr>
                                        <p:cTn id="12" dur="2000"/>
                                        <p:tgtEl>
                                          <p:spTgt spid="10343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3432"/>
                                        </p:tgtEl>
                                        <p:attrNameLst>
                                          <p:attrName>style.visibility</p:attrName>
                                        </p:attrNameLst>
                                      </p:cBhvr>
                                      <p:to>
                                        <p:strVal val="visible"/>
                                      </p:to>
                                    </p:set>
                                    <p:animEffect transition="in" filter="wheel(1)">
                                      <p:cBhvr>
                                        <p:cTn id="17" dur="2000"/>
                                        <p:tgtEl>
                                          <p:spTgt spid="103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49</a:t>
            </a:fld>
            <a:endParaRPr lang="en-US"/>
          </a:p>
        </p:txBody>
      </p:sp>
      <p:pic>
        <p:nvPicPr>
          <p:cNvPr id="5" name="Picture 4"/>
          <p:cNvPicPr>
            <a:picLocks noChangeAspect="1"/>
          </p:cNvPicPr>
          <p:nvPr/>
        </p:nvPicPr>
        <p:blipFill>
          <a:blip r:embed="rId2"/>
          <a:stretch>
            <a:fillRect/>
          </a:stretch>
        </p:blipFill>
        <p:spPr>
          <a:xfrm>
            <a:off x="2792681" y="-7347"/>
            <a:ext cx="4059382" cy="6363697"/>
          </a:xfrm>
          <a:prstGeom prst="rect">
            <a:avLst/>
          </a:prstGeom>
        </p:spPr>
      </p:pic>
      <p:sp>
        <p:nvSpPr>
          <p:cNvPr id="6" name="Rectangle 5"/>
          <p:cNvSpPr/>
          <p:nvPr/>
        </p:nvSpPr>
        <p:spPr>
          <a:xfrm>
            <a:off x="7363097" y="2608218"/>
            <a:ext cx="4572000" cy="2031325"/>
          </a:xfrm>
          <a:prstGeom prst="rect">
            <a:avLst/>
          </a:prstGeom>
        </p:spPr>
        <p:txBody>
          <a:bodyPr>
            <a:spAutoFit/>
          </a:bodyPr>
          <a:lstStyle/>
          <a:p>
            <a:pPr algn="ctr"/>
            <a:r>
              <a:rPr lang="en-IN" dirty="0"/>
              <a:t>Synthesis of Large Arrays of Well-Aligned Carbon Nanotubes on Glass, Z. F. </a:t>
            </a:r>
            <a:r>
              <a:rPr lang="en-IN" dirty="0" err="1"/>
              <a:t>RenZ</a:t>
            </a:r>
            <a:r>
              <a:rPr lang="en-IN" dirty="0"/>
              <a:t>. P. </a:t>
            </a:r>
            <a:r>
              <a:rPr lang="en-IN" dirty="0" err="1"/>
              <a:t>HuangJ</a:t>
            </a:r>
            <a:r>
              <a:rPr lang="en-IN" dirty="0"/>
              <a:t>. W. </a:t>
            </a:r>
            <a:r>
              <a:rPr lang="en-IN" dirty="0" err="1"/>
              <a:t>XuJ</a:t>
            </a:r>
            <a:r>
              <a:rPr lang="en-IN" dirty="0"/>
              <a:t>. H. </a:t>
            </a:r>
            <a:r>
              <a:rPr lang="en-IN" dirty="0" err="1"/>
              <a:t>WangP</a:t>
            </a:r>
            <a:r>
              <a:rPr lang="en-IN" dirty="0"/>
              <a:t>. </a:t>
            </a:r>
            <a:r>
              <a:rPr lang="en-IN" dirty="0" err="1"/>
              <a:t>BushM</a:t>
            </a:r>
            <a:r>
              <a:rPr lang="en-IN" dirty="0"/>
              <a:t>. P. </a:t>
            </a:r>
            <a:r>
              <a:rPr lang="en-IN" dirty="0" err="1"/>
              <a:t>Siegaland</a:t>
            </a:r>
            <a:r>
              <a:rPr lang="en-IN" dirty="0"/>
              <a:t> P. N. </a:t>
            </a:r>
            <a:r>
              <a:rPr lang="en-IN" dirty="0" err="1"/>
              <a:t>Provencio</a:t>
            </a:r>
            <a:r>
              <a:rPr lang="en-IN" dirty="0"/>
              <a:t> , Science</a:t>
            </a:r>
          </a:p>
          <a:p>
            <a:pPr algn="ctr"/>
            <a:r>
              <a:rPr lang="en-IN" dirty="0"/>
              <a:t>6 Nov 1998, Vol 282, Issue 5391</a:t>
            </a:r>
          </a:p>
          <a:p>
            <a:pPr algn="ctr"/>
            <a:r>
              <a:rPr lang="en-IN" dirty="0"/>
              <a:t>pp. 1105-1107</a:t>
            </a:r>
          </a:p>
          <a:p>
            <a:pPr algn="ctr"/>
            <a:r>
              <a:rPr lang="en-IN" dirty="0" err="1"/>
              <a:t>DOI</a:t>
            </a:r>
            <a:r>
              <a:rPr lang="en-IN" dirty="0"/>
              <a:t>: 10.1126/</a:t>
            </a:r>
            <a:r>
              <a:rPr lang="en-IN" dirty="0" err="1"/>
              <a:t>science.282.5391.1105</a:t>
            </a:r>
            <a:endParaRPr lang="en-IN"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849664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6544" y="846723"/>
            <a:ext cx="8041045" cy="5878997"/>
          </a:xfrm>
          <a:prstGeom prst="rect">
            <a:avLst/>
          </a:prstGeom>
        </p:spPr>
      </p:pic>
      <p:sp>
        <p:nvSpPr>
          <p:cNvPr id="5" name="Rectangle 4"/>
          <p:cNvSpPr/>
          <p:nvPr/>
        </p:nvSpPr>
        <p:spPr>
          <a:xfrm>
            <a:off x="2994767" y="161752"/>
            <a:ext cx="6629187" cy="523220"/>
          </a:xfrm>
          <a:prstGeom prst="rect">
            <a:avLst/>
          </a:prstGeom>
        </p:spPr>
        <p:txBody>
          <a:bodyPr wrap="none">
            <a:spAutoFit/>
          </a:bodyPr>
          <a:lstStyle/>
          <a:p>
            <a:pPr algn="ctr"/>
            <a:r>
              <a:rPr lang="en-IN" sz="2800" b="1" dirty="0" smtClean="0">
                <a:solidFill>
                  <a:srgbClr val="FF0000"/>
                </a:solidFill>
              </a:rPr>
              <a:t>Applications of The </a:t>
            </a:r>
            <a:r>
              <a:rPr lang="en-IN" sz="2800" b="1" dirty="0">
                <a:solidFill>
                  <a:srgbClr val="FF0000"/>
                </a:solidFill>
              </a:rPr>
              <a:t>Internet of Things (</a:t>
            </a:r>
            <a:r>
              <a:rPr lang="en-IN" sz="2800" b="1" dirty="0" err="1">
                <a:solidFill>
                  <a:srgbClr val="FF0000"/>
                </a:solidFill>
              </a:rPr>
              <a:t>IoT</a:t>
            </a:r>
            <a:r>
              <a:rPr lang="en-IN" sz="2800" b="1" dirty="0">
                <a:solidFill>
                  <a:srgbClr val="FF0000"/>
                </a:solidFill>
              </a:rPr>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5007358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50</a:t>
            </a:fld>
            <a:endParaRPr lang="en-US"/>
          </a:p>
        </p:txBody>
      </p:sp>
      <p:pic>
        <p:nvPicPr>
          <p:cNvPr id="114692" name="Picture 4" descr="Image result for carbon nanotubes growth in CVD"/>
          <p:cNvPicPr>
            <a:picLocks noChangeAspect="1" noChangeArrowheads="1"/>
          </p:cNvPicPr>
          <p:nvPr/>
        </p:nvPicPr>
        <p:blipFill>
          <a:blip r:embed="rId2"/>
          <a:srcRect/>
          <a:stretch>
            <a:fillRect/>
          </a:stretch>
        </p:blipFill>
        <p:spPr bwMode="auto">
          <a:xfrm>
            <a:off x="1662828" y="1600200"/>
            <a:ext cx="6185772" cy="4648200"/>
          </a:xfrm>
          <a:prstGeom prst="rect">
            <a:avLst/>
          </a:prstGeom>
          <a:noFill/>
        </p:spPr>
      </p:pic>
      <p:pic>
        <p:nvPicPr>
          <p:cNvPr id="114694" name="Picture 6" descr="Image result for carbon nanotubes growth in CVD"/>
          <p:cNvPicPr>
            <a:picLocks noChangeAspect="1" noChangeArrowheads="1"/>
          </p:cNvPicPr>
          <p:nvPr/>
        </p:nvPicPr>
        <p:blipFill>
          <a:blip r:embed="rId3"/>
          <a:srcRect/>
          <a:stretch>
            <a:fillRect/>
          </a:stretch>
        </p:blipFill>
        <p:spPr bwMode="auto">
          <a:xfrm>
            <a:off x="1662828" y="1634989"/>
            <a:ext cx="7086600" cy="4448936"/>
          </a:xfrm>
          <a:prstGeom prst="rect">
            <a:avLst/>
          </a:prstGeom>
          <a:noFill/>
        </p:spPr>
      </p:pic>
      <p:sp>
        <p:nvSpPr>
          <p:cNvPr id="5" name="TextBox 4"/>
          <p:cNvSpPr txBox="1"/>
          <p:nvPr/>
        </p:nvSpPr>
        <p:spPr>
          <a:xfrm>
            <a:off x="138688" y="890955"/>
            <a:ext cx="4142224"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IN" sz="2400" b="1" dirty="0">
                <a:solidFill>
                  <a:srgbClr val="3366FF"/>
                </a:solidFill>
              </a:rPr>
              <a:t>CNT growth mechanism in CVD</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114690" name="Picture 2" descr="Image result for carbon nanotubes growth in CVD"/>
          <p:cNvPicPr>
            <a:picLocks noChangeAspect="1" noChangeArrowheads="1"/>
          </p:cNvPicPr>
          <p:nvPr/>
        </p:nvPicPr>
        <p:blipFill>
          <a:blip r:embed="rId6"/>
          <a:srcRect/>
          <a:stretch>
            <a:fillRect/>
          </a:stretch>
        </p:blipFill>
        <p:spPr bwMode="auto">
          <a:xfrm>
            <a:off x="8395572" y="-32657"/>
            <a:ext cx="3860074" cy="1657702"/>
          </a:xfrm>
          <a:prstGeom prst="rect">
            <a:avLst/>
          </a:prstGeom>
          <a:noFill/>
        </p:spPr>
      </p:pic>
    </p:spTree>
    <p:extLst>
      <p:ext uri="{BB962C8B-B14F-4D97-AF65-F5344CB8AC3E}">
        <p14:creationId xmlns:p14="http://schemas.microsoft.com/office/powerpoint/2010/main" val="3491636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694"/>
                                        </p:tgtEl>
                                        <p:attrNameLst>
                                          <p:attrName>style.visibility</p:attrName>
                                        </p:attrNameLst>
                                      </p:cBhvr>
                                      <p:to>
                                        <p:strVal val="visible"/>
                                      </p:to>
                                    </p:set>
                                    <p:anim calcmode="lin" valueType="num">
                                      <p:cBhvr additive="base">
                                        <p:cTn id="7" dur="500" fill="hold"/>
                                        <p:tgtEl>
                                          <p:spTgt spid="114694"/>
                                        </p:tgtEl>
                                        <p:attrNameLst>
                                          <p:attrName>ppt_x</p:attrName>
                                        </p:attrNameLst>
                                      </p:cBhvr>
                                      <p:tavLst>
                                        <p:tav tm="0">
                                          <p:val>
                                            <p:strVal val="#ppt_x"/>
                                          </p:val>
                                        </p:tav>
                                        <p:tav tm="100000">
                                          <p:val>
                                            <p:strVal val="#ppt_x"/>
                                          </p:val>
                                        </p:tav>
                                      </p:tavLst>
                                    </p:anim>
                                    <p:anim calcmode="lin" valueType="num">
                                      <p:cBhvr additive="base">
                                        <p:cTn id="8" dur="500" fill="hold"/>
                                        <p:tgtEl>
                                          <p:spTgt spid="1146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51</a:t>
            </a:fld>
            <a:endParaRPr lang="en-US"/>
          </a:p>
        </p:txBody>
      </p:sp>
      <p:sp>
        <p:nvSpPr>
          <p:cNvPr id="5" name="Rectangle 4"/>
          <p:cNvSpPr/>
          <p:nvPr/>
        </p:nvSpPr>
        <p:spPr>
          <a:xfrm>
            <a:off x="717014" y="939269"/>
            <a:ext cx="10206446" cy="532453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buFont typeface="Wingdings" pitchFamily="2" charset="2"/>
              <a:buChar char="q"/>
            </a:pPr>
            <a:endParaRPr lang="en-US" sz="1600" dirty="0">
              <a:solidFill>
                <a:srgbClr val="000000"/>
              </a:solidFill>
              <a:latin typeface="Arial" pitchFamily="34" charset="0"/>
              <a:ea typeface="Times New Roman" pitchFamily="18" charset="0"/>
              <a:cs typeface="Times New Roman" pitchFamily="18" charset="0"/>
            </a:endParaRPr>
          </a:p>
          <a:p>
            <a:pPr algn="just"/>
            <a:r>
              <a:rPr lang="en-US" sz="2000" b="1" i="1" dirty="0">
                <a:solidFill>
                  <a:schemeClr val="tx1"/>
                </a:solidFill>
                <a:latin typeface="Arial" pitchFamily="34" charset="0"/>
                <a:ea typeface="Times New Roman" pitchFamily="18" charset="0"/>
                <a:cs typeface="Times New Roman" pitchFamily="18" charset="0"/>
              </a:rPr>
              <a:t>Importance of CVD: </a:t>
            </a:r>
          </a:p>
          <a:p>
            <a:pPr algn="just">
              <a:buFont typeface="Wingdings" pitchFamily="2" charset="2"/>
              <a:buChar char="q"/>
            </a:pPr>
            <a:r>
              <a:rPr lang="en-US" sz="1600" dirty="0">
                <a:solidFill>
                  <a:srgbClr val="000000"/>
                </a:solidFill>
                <a:latin typeface="Arial" pitchFamily="34" charset="0"/>
                <a:ea typeface="Times New Roman" pitchFamily="18" charset="0"/>
                <a:cs typeface="Times New Roman" pitchFamily="18" charset="0"/>
              </a:rPr>
              <a:t> The three main parameters for CNT growth in </a:t>
            </a:r>
            <a:r>
              <a:rPr lang="en-US" sz="1600" dirty="0">
                <a:solidFill>
                  <a:srgbClr val="006600"/>
                </a:solidFill>
                <a:latin typeface="Arial" pitchFamily="34" charset="0"/>
                <a:ea typeface="Times New Roman" pitchFamily="18" charset="0"/>
                <a:cs typeface="Times New Roman" pitchFamily="18" charset="0"/>
              </a:rPr>
              <a:t>CVD are the atmosphere</a:t>
            </a:r>
            <a:r>
              <a:rPr lang="en-US" sz="1600" dirty="0">
                <a:solidFill>
                  <a:srgbClr val="000000"/>
                </a:solidFill>
                <a:latin typeface="Arial" pitchFamily="34" charset="0"/>
                <a:ea typeface="Times New Roman" pitchFamily="18" charset="0"/>
                <a:cs typeface="Times New Roman" pitchFamily="18" charset="0"/>
              </a:rPr>
              <a:t>, </a:t>
            </a:r>
            <a:r>
              <a:rPr lang="en-US" sz="1600" dirty="0">
                <a:solidFill>
                  <a:srgbClr val="006600"/>
                </a:solidFill>
                <a:latin typeface="Arial" pitchFamily="34" charset="0"/>
                <a:ea typeface="Times New Roman" pitchFamily="18" charset="0"/>
                <a:cs typeface="Times New Roman" pitchFamily="18" charset="0"/>
              </a:rPr>
              <a:t>carbon source</a:t>
            </a:r>
            <a:r>
              <a:rPr lang="en-US" sz="1600" dirty="0">
                <a:solidFill>
                  <a:srgbClr val="000000"/>
                </a:solidFill>
                <a:latin typeface="Arial" pitchFamily="34" charset="0"/>
                <a:ea typeface="Times New Roman" pitchFamily="18" charset="0"/>
                <a:cs typeface="Times New Roman" pitchFamily="18" charset="0"/>
              </a:rPr>
              <a:t>, </a:t>
            </a:r>
            <a:r>
              <a:rPr lang="en-US" sz="1600" dirty="0">
                <a:solidFill>
                  <a:srgbClr val="006600"/>
                </a:solidFill>
                <a:latin typeface="Arial" pitchFamily="34" charset="0"/>
                <a:ea typeface="Times New Roman" pitchFamily="18" charset="0"/>
                <a:cs typeface="Times New Roman" pitchFamily="18" charset="0"/>
              </a:rPr>
              <a:t>catalyst</a:t>
            </a:r>
            <a:r>
              <a:rPr lang="en-US" sz="1600" dirty="0">
                <a:solidFill>
                  <a:srgbClr val="000000"/>
                </a:solidFill>
                <a:latin typeface="Arial" pitchFamily="34" charset="0"/>
                <a:ea typeface="Times New Roman" pitchFamily="18" charset="0"/>
                <a:cs typeface="Times New Roman" pitchFamily="18" charset="0"/>
              </a:rPr>
              <a:t>, </a:t>
            </a:r>
            <a:r>
              <a:rPr lang="en-US" sz="1600" dirty="0">
                <a:solidFill>
                  <a:srgbClr val="006600"/>
                </a:solidFill>
                <a:latin typeface="Arial" pitchFamily="34" charset="0"/>
                <a:ea typeface="Times New Roman" pitchFamily="18" charset="0"/>
                <a:cs typeface="Times New Roman" pitchFamily="18" charset="0"/>
              </a:rPr>
              <a:t>and growth temperature</a:t>
            </a:r>
            <a:r>
              <a:rPr lang="en-US" sz="1600" dirty="0">
                <a:solidFill>
                  <a:srgbClr val="000000"/>
                </a:solidFill>
                <a:latin typeface="Arial" pitchFamily="34" charset="0"/>
                <a:ea typeface="Times New Roman" pitchFamily="18" charset="0"/>
                <a:cs typeface="Times New Roman" pitchFamily="18" charset="0"/>
              </a:rPr>
              <a:t>. </a:t>
            </a:r>
          </a:p>
          <a:p>
            <a:pPr algn="just">
              <a:buFont typeface="Wingdings" pitchFamily="2" charset="2"/>
              <a:buChar char="q"/>
            </a:pPr>
            <a:endParaRPr lang="en-US" sz="1600" dirty="0">
              <a:solidFill>
                <a:srgbClr val="000000"/>
              </a:solidFill>
              <a:latin typeface="Arial" pitchFamily="34" charset="0"/>
              <a:ea typeface="Times New Roman" pitchFamily="18" charset="0"/>
              <a:cs typeface="Times New Roman" pitchFamily="18" charset="0"/>
            </a:endParaRPr>
          </a:p>
          <a:p>
            <a:pPr algn="just">
              <a:buFont typeface="Wingdings" pitchFamily="2" charset="2"/>
              <a:buChar char="q"/>
            </a:pPr>
            <a:r>
              <a:rPr lang="en-US" sz="1600" dirty="0">
                <a:solidFill>
                  <a:srgbClr val="000000"/>
                </a:solidFill>
                <a:latin typeface="Arial" pitchFamily="34" charset="0"/>
                <a:ea typeface="Times New Roman" pitchFamily="18" charset="0"/>
                <a:cs typeface="Times New Roman" pitchFamily="18" charset="0"/>
              </a:rPr>
              <a:t> Low-temperature (600–900°C) yields MWNTs, whereas a higher temperature (900–1,200°C) reaction favors SWNTs growth.</a:t>
            </a:r>
          </a:p>
          <a:p>
            <a:pPr algn="just"/>
            <a:endParaRPr lang="en-US" sz="1600" dirty="0">
              <a:solidFill>
                <a:srgbClr val="000000"/>
              </a:solidFill>
              <a:latin typeface="Arial" pitchFamily="34" charset="0"/>
              <a:ea typeface="Times New Roman" pitchFamily="18" charset="0"/>
              <a:cs typeface="Times New Roman" pitchFamily="18" charset="0"/>
            </a:endParaRPr>
          </a:p>
          <a:p>
            <a:pPr algn="just">
              <a:buFont typeface="Wingdings" pitchFamily="2" charset="2"/>
              <a:buChar char="q"/>
            </a:pPr>
            <a:r>
              <a:rPr lang="en-US" sz="1600" dirty="0">
                <a:solidFill>
                  <a:srgbClr val="000000"/>
                </a:solidFill>
                <a:latin typeface="Arial" pitchFamily="34" charset="0"/>
                <a:ea typeface="Times New Roman" pitchFamily="18" charset="0"/>
                <a:cs typeface="Times New Roman" pitchFamily="18" charset="0"/>
              </a:rPr>
              <a:t>   The most commonly used catalysts for CNT growth are the transition metals (Fe,</a:t>
            </a:r>
          </a:p>
          <a:p>
            <a:pPr algn="just"/>
            <a:r>
              <a:rPr lang="en-US" sz="1600" dirty="0">
                <a:solidFill>
                  <a:srgbClr val="000000"/>
                </a:solidFill>
                <a:latin typeface="Arial" pitchFamily="34" charset="0"/>
                <a:ea typeface="Times New Roman" pitchFamily="18" charset="0"/>
                <a:cs typeface="Times New Roman" pitchFamily="18" charset="0"/>
              </a:rPr>
              <a:t>Co, Ni) from carbon sources </a:t>
            </a:r>
            <a:r>
              <a:rPr lang="en-US" sz="1600" dirty="0">
                <a:solidFill>
                  <a:srgbClr val="006600"/>
                </a:solidFill>
                <a:latin typeface="Arial" pitchFamily="34" charset="0"/>
                <a:ea typeface="Times New Roman" pitchFamily="18" charset="0"/>
                <a:cs typeface="Times New Roman" pitchFamily="18" charset="0"/>
              </a:rPr>
              <a:t>like </a:t>
            </a:r>
            <a:r>
              <a:rPr lang="en-US" sz="1600" dirty="0" err="1">
                <a:solidFill>
                  <a:srgbClr val="006600"/>
                </a:solidFill>
                <a:latin typeface="Arial" pitchFamily="34" charset="0"/>
                <a:ea typeface="Times New Roman" pitchFamily="18" charset="0"/>
                <a:cs typeface="Times New Roman" pitchFamily="18" charset="0"/>
              </a:rPr>
              <a:t>organometallocenes</a:t>
            </a:r>
            <a:r>
              <a:rPr lang="en-US" sz="1600" dirty="0">
                <a:solidFill>
                  <a:srgbClr val="006600"/>
                </a:solidFill>
                <a:latin typeface="Arial" pitchFamily="34" charset="0"/>
                <a:ea typeface="Times New Roman" pitchFamily="18" charset="0"/>
                <a:cs typeface="Times New Roman" pitchFamily="18" charset="0"/>
              </a:rPr>
              <a:t> (</a:t>
            </a:r>
            <a:r>
              <a:rPr lang="en-US" sz="1600" dirty="0" err="1">
                <a:solidFill>
                  <a:srgbClr val="006600"/>
                </a:solidFill>
                <a:latin typeface="Arial" pitchFamily="34" charset="0"/>
                <a:ea typeface="Times New Roman" pitchFamily="18" charset="0"/>
                <a:cs typeface="Times New Roman" pitchFamily="18" charset="0"/>
              </a:rPr>
              <a:t>ferrocene</a:t>
            </a:r>
            <a:r>
              <a:rPr lang="en-US" sz="1600" dirty="0">
                <a:solidFill>
                  <a:srgbClr val="006600"/>
                </a:solidFill>
                <a:latin typeface="Arial" pitchFamily="34" charset="0"/>
                <a:ea typeface="Times New Roman" pitchFamily="18" charset="0"/>
                <a:cs typeface="Times New Roman" pitchFamily="18" charset="0"/>
              </a:rPr>
              <a:t>, </a:t>
            </a:r>
            <a:r>
              <a:rPr lang="en-US" sz="1600" dirty="0" err="1">
                <a:solidFill>
                  <a:srgbClr val="006600"/>
                </a:solidFill>
                <a:latin typeface="Arial" pitchFamily="34" charset="0"/>
                <a:ea typeface="Times New Roman" pitchFamily="18" charset="0"/>
                <a:cs typeface="Times New Roman" pitchFamily="18" charset="0"/>
              </a:rPr>
              <a:t>cobaltocene</a:t>
            </a:r>
            <a:r>
              <a:rPr lang="en-US" sz="1600" dirty="0">
                <a:solidFill>
                  <a:srgbClr val="006600"/>
                </a:solidFill>
                <a:latin typeface="Arial" pitchFamily="34" charset="0"/>
                <a:ea typeface="Times New Roman" pitchFamily="18" charset="0"/>
                <a:cs typeface="Times New Roman" pitchFamily="18" charset="0"/>
              </a:rPr>
              <a:t>, </a:t>
            </a:r>
            <a:r>
              <a:rPr lang="en-US" sz="1600" dirty="0" err="1">
                <a:solidFill>
                  <a:srgbClr val="006600"/>
                </a:solidFill>
                <a:latin typeface="Arial" pitchFamily="34" charset="0"/>
                <a:ea typeface="Times New Roman" pitchFamily="18" charset="0"/>
                <a:cs typeface="Times New Roman" pitchFamily="18" charset="0"/>
              </a:rPr>
              <a:t>nickelocene</a:t>
            </a:r>
            <a:r>
              <a:rPr lang="en-US" sz="1600" dirty="0">
                <a:solidFill>
                  <a:srgbClr val="006600"/>
                </a:solidFill>
                <a:latin typeface="Arial" pitchFamily="34" charset="0"/>
                <a:ea typeface="Times New Roman" pitchFamily="18" charset="0"/>
                <a:cs typeface="Times New Roman" pitchFamily="18" charset="0"/>
              </a:rPr>
              <a:t>), nitrates and others</a:t>
            </a:r>
            <a:r>
              <a:rPr lang="en-US" sz="1600" dirty="0">
                <a:solidFill>
                  <a:srgbClr val="000000"/>
                </a:solidFill>
                <a:latin typeface="Arial" pitchFamily="34" charset="0"/>
                <a:ea typeface="Times New Roman" pitchFamily="18" charset="0"/>
                <a:cs typeface="Times New Roman" pitchFamily="18" charset="0"/>
              </a:rPr>
              <a:t>. </a:t>
            </a:r>
          </a:p>
          <a:p>
            <a:pPr algn="just"/>
            <a:endParaRPr lang="en-US" sz="1600" dirty="0">
              <a:solidFill>
                <a:srgbClr val="000000"/>
              </a:solidFill>
              <a:latin typeface="Arial" pitchFamily="34" charset="0"/>
              <a:ea typeface="Times New Roman" pitchFamily="18" charset="0"/>
              <a:cs typeface="Times New Roman" pitchFamily="18" charset="0"/>
            </a:endParaRPr>
          </a:p>
          <a:p>
            <a:pPr algn="just">
              <a:buFont typeface="Wingdings" pitchFamily="2" charset="2"/>
              <a:buChar char="q"/>
            </a:pPr>
            <a:r>
              <a:rPr lang="en-US" sz="1600" dirty="0">
                <a:solidFill>
                  <a:srgbClr val="000000"/>
                </a:solidFill>
                <a:latin typeface="Arial" pitchFamily="34" charset="0"/>
                <a:ea typeface="Times New Roman" pitchFamily="18" charset="0"/>
                <a:cs typeface="Times New Roman" pitchFamily="18" charset="0"/>
              </a:rPr>
              <a:t> A correlation was found between the </a:t>
            </a:r>
            <a:r>
              <a:rPr lang="en-US" sz="1600" dirty="0">
                <a:solidFill>
                  <a:srgbClr val="006600"/>
                </a:solidFill>
                <a:latin typeface="Arial" pitchFamily="34" charset="0"/>
                <a:ea typeface="Times New Roman" pitchFamily="18" charset="0"/>
                <a:cs typeface="Times New Roman" pitchFamily="18" charset="0"/>
              </a:rPr>
              <a:t>size of catalyst particles </a:t>
            </a:r>
            <a:r>
              <a:rPr lang="en-US" sz="1600" dirty="0">
                <a:solidFill>
                  <a:srgbClr val="000000"/>
                </a:solidFill>
                <a:latin typeface="Arial" pitchFamily="34" charset="0"/>
                <a:ea typeface="Times New Roman" pitchFamily="18" charset="0"/>
                <a:cs typeface="Times New Roman" pitchFamily="18" charset="0"/>
              </a:rPr>
              <a:t>and the </a:t>
            </a:r>
            <a:r>
              <a:rPr lang="en-US" sz="1600" dirty="0">
                <a:solidFill>
                  <a:srgbClr val="006600"/>
                </a:solidFill>
                <a:latin typeface="Arial" pitchFamily="34" charset="0"/>
                <a:ea typeface="Times New Roman" pitchFamily="18" charset="0"/>
                <a:cs typeface="Times New Roman" pitchFamily="18" charset="0"/>
              </a:rPr>
              <a:t>nanotube diameter</a:t>
            </a:r>
            <a:r>
              <a:rPr lang="en-US" sz="1600" dirty="0">
                <a:solidFill>
                  <a:srgbClr val="000000"/>
                </a:solidFill>
                <a:latin typeface="Arial" pitchFamily="34" charset="0"/>
                <a:ea typeface="Times New Roman" pitchFamily="18" charset="0"/>
                <a:cs typeface="Times New Roman" pitchFamily="18" charset="0"/>
              </a:rPr>
              <a:t>. Hence, metal nanoparticles of controlled size can be used to grow CNTs of controlled diameter.</a:t>
            </a:r>
          </a:p>
          <a:p>
            <a:pPr algn="just">
              <a:buFont typeface="Wingdings" pitchFamily="2" charset="2"/>
              <a:buChar char="q"/>
            </a:pPr>
            <a:endParaRPr lang="en-US" sz="1600" dirty="0">
              <a:solidFill>
                <a:srgbClr val="000000"/>
              </a:solidFill>
              <a:latin typeface="Arial" pitchFamily="34" charset="0"/>
              <a:ea typeface="Times New Roman" pitchFamily="18" charset="0"/>
              <a:cs typeface="Times New Roman" pitchFamily="18" charset="0"/>
            </a:endParaRPr>
          </a:p>
          <a:p>
            <a:pPr algn="just">
              <a:buFont typeface="Wingdings" pitchFamily="2" charset="2"/>
              <a:buChar char="q"/>
            </a:pPr>
            <a:r>
              <a:rPr lang="en-US" sz="1600" dirty="0">
                <a:solidFill>
                  <a:srgbClr val="000000"/>
                </a:solidFill>
                <a:latin typeface="Arial" pitchFamily="34" charset="0"/>
                <a:ea typeface="Times New Roman" pitchFamily="18" charset="0"/>
                <a:cs typeface="Times New Roman" pitchFamily="18" charset="0"/>
              </a:rPr>
              <a:t>The CVD method allows CNT growth in a variety of forms, </a:t>
            </a:r>
            <a:r>
              <a:rPr lang="en-US" sz="1600" i="1" dirty="0">
                <a:solidFill>
                  <a:srgbClr val="006600"/>
                </a:solidFill>
                <a:latin typeface="Arial" pitchFamily="34" charset="0"/>
                <a:ea typeface="Times New Roman" pitchFamily="18" charset="0"/>
                <a:cs typeface="Times New Roman" pitchFamily="18" charset="0"/>
              </a:rPr>
              <a:t>such as powder, thin or thick films, aligned or entangled, straight or coiled, or even a desired architecture of nanotubes at predefined sites on a patterned substrate.</a:t>
            </a:r>
          </a:p>
          <a:p>
            <a:pPr algn="just">
              <a:buFont typeface="Wingdings" pitchFamily="2" charset="2"/>
              <a:buChar char="q"/>
            </a:pPr>
            <a:endParaRPr lang="en-US" sz="1600" dirty="0">
              <a:solidFill>
                <a:srgbClr val="000000"/>
              </a:solidFill>
              <a:latin typeface="Arial" pitchFamily="34" charset="0"/>
              <a:ea typeface="Times New Roman" pitchFamily="18" charset="0"/>
              <a:cs typeface="Times New Roman" pitchFamily="18" charset="0"/>
            </a:endParaRPr>
          </a:p>
          <a:p>
            <a:pPr algn="just">
              <a:buFont typeface="Wingdings" pitchFamily="2" charset="2"/>
              <a:buChar char="q"/>
            </a:pPr>
            <a:r>
              <a:rPr lang="en-US" sz="1600" dirty="0">
                <a:solidFill>
                  <a:srgbClr val="000000"/>
                </a:solidFill>
                <a:latin typeface="Arial" pitchFamily="34" charset="0"/>
                <a:ea typeface="Times New Roman" pitchFamily="18" charset="0"/>
                <a:cs typeface="Times New Roman" pitchFamily="18" charset="0"/>
              </a:rPr>
              <a:t> It also offers better control over growth parameters in comparison to other synthesis methods. </a:t>
            </a:r>
          </a:p>
          <a:p>
            <a:pPr algn="just"/>
            <a:endParaRPr lang="en-US" sz="1600" dirty="0">
              <a:solidFill>
                <a:srgbClr val="000000"/>
              </a:solidFill>
              <a:latin typeface="Arial" pitchFamily="34" charset="0"/>
              <a:ea typeface="Times New Roman" pitchFamily="18" charset="0"/>
              <a:cs typeface="Times New Roman"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730915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arn(inVertic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barn(inVertical)">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 calcmode="lin" valueType="num">
                                      <p:cBhvr additive="base">
                                        <p:cTn id="1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 calcmode="lin" valueType="num">
                                      <p:cBhvr additive="base">
                                        <p:cTn id="2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 calcmode="lin" valueType="num">
                                      <p:cBhvr additive="base">
                                        <p:cTn id="2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anim calcmode="lin" valueType="num">
                                      <p:cBhvr additive="base">
                                        <p:cTn id="3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anim calcmode="lin" valueType="num">
                                      <p:cBhvr additive="base">
                                        <p:cTn id="39"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52</a:t>
            </a:fld>
            <a:endParaRPr lang="en-US"/>
          </a:p>
        </p:txBody>
      </p:sp>
      <p:pic>
        <p:nvPicPr>
          <p:cNvPr id="105474" name="Picture 2" descr="Image result for preparation of CNTs by CVD method"/>
          <p:cNvPicPr>
            <a:picLocks noChangeAspect="1" noChangeArrowheads="1"/>
          </p:cNvPicPr>
          <p:nvPr/>
        </p:nvPicPr>
        <p:blipFill>
          <a:blip r:embed="rId2" cstate="print"/>
          <a:srcRect/>
          <a:stretch>
            <a:fillRect/>
          </a:stretch>
        </p:blipFill>
        <p:spPr bwMode="auto">
          <a:xfrm>
            <a:off x="838200" y="1044506"/>
            <a:ext cx="3810000" cy="4768567"/>
          </a:xfrm>
          <a:prstGeom prst="rect">
            <a:avLst/>
          </a:prstGeom>
          <a:noFill/>
        </p:spPr>
      </p:pic>
      <p:pic>
        <p:nvPicPr>
          <p:cNvPr id="105476" name="Picture 4" descr="Image result for preparation of CNTs by CVD method"/>
          <p:cNvPicPr>
            <a:picLocks noChangeAspect="1" noChangeArrowheads="1"/>
          </p:cNvPicPr>
          <p:nvPr/>
        </p:nvPicPr>
        <p:blipFill>
          <a:blip r:embed="rId3"/>
          <a:srcRect/>
          <a:stretch>
            <a:fillRect/>
          </a:stretch>
        </p:blipFill>
        <p:spPr bwMode="auto">
          <a:xfrm>
            <a:off x="4293650" y="727951"/>
            <a:ext cx="6927343" cy="5401678"/>
          </a:xfrm>
          <a:prstGeom prst="rect">
            <a:avLst/>
          </a:prstGeom>
          <a:noFill/>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049204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476"/>
                                        </p:tgtEl>
                                        <p:attrNameLst>
                                          <p:attrName>style.visibility</p:attrName>
                                        </p:attrNameLst>
                                      </p:cBhvr>
                                      <p:to>
                                        <p:strVal val="visible"/>
                                      </p:to>
                                    </p:set>
                                    <p:anim calcmode="lin" valueType="num">
                                      <p:cBhvr additive="base">
                                        <p:cTn id="7" dur="500" fill="hold"/>
                                        <p:tgtEl>
                                          <p:spTgt spid="105476"/>
                                        </p:tgtEl>
                                        <p:attrNameLst>
                                          <p:attrName>ppt_x</p:attrName>
                                        </p:attrNameLst>
                                      </p:cBhvr>
                                      <p:tavLst>
                                        <p:tav tm="0">
                                          <p:val>
                                            <p:strVal val="#ppt_x"/>
                                          </p:val>
                                        </p:tav>
                                        <p:tav tm="100000">
                                          <p:val>
                                            <p:strVal val="#ppt_x"/>
                                          </p:val>
                                        </p:tav>
                                      </p:tavLst>
                                    </p:anim>
                                    <p:anim calcmode="lin" valueType="num">
                                      <p:cBhvr additive="base">
                                        <p:cTn id="8" dur="500" fill="hold"/>
                                        <p:tgtEl>
                                          <p:spTgt spid="1054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53</a:t>
            </a:fld>
            <a:endParaRPr lang="en-US"/>
          </a:p>
        </p:txBody>
      </p:sp>
      <p:sp>
        <p:nvSpPr>
          <p:cNvPr id="11265" name="Rectangle 1"/>
          <p:cNvSpPr>
            <a:spLocks noChangeArrowheads="1"/>
          </p:cNvSpPr>
          <p:nvPr/>
        </p:nvSpPr>
        <p:spPr bwMode="auto">
          <a:xfrm>
            <a:off x="3378925" y="519644"/>
            <a:ext cx="4972836" cy="400110"/>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vert="horz" wrap="none" lIns="91440" tIns="45720" rIns="91440" bIns="45720" numCol="1" anchor="ctr" anchorCtr="0" compatLnSpc="1">
            <a:prstTxWarp prst="textNoShape">
              <a:avLst/>
            </a:prstTxWarp>
            <a:spAutoFit/>
          </a:bodyPr>
          <a:lstStyle/>
          <a:p>
            <a:pPr algn="just" fontAlgn="base">
              <a:spcBef>
                <a:spcPct val="0"/>
              </a:spcBef>
              <a:spcAft>
                <a:spcPct val="0"/>
              </a:spcAft>
            </a:pPr>
            <a:r>
              <a:rPr lang="en-US" sz="2000" b="1" i="1" dirty="0">
                <a:solidFill>
                  <a:schemeClr val="bg1"/>
                </a:solidFill>
                <a:latin typeface="Arial" pitchFamily="34" charset="0"/>
                <a:ea typeface="Calibri" pitchFamily="34" charset="0"/>
                <a:cs typeface="Times New Roman" pitchFamily="18" charset="0"/>
              </a:rPr>
              <a:t>Functionalization of Carbon Nanotubes</a:t>
            </a:r>
            <a:endParaRPr lang="en-US" sz="2400" b="1" i="1" dirty="0">
              <a:solidFill>
                <a:schemeClr val="bg1"/>
              </a:solidFill>
              <a:latin typeface="Arial" pitchFamily="34" charset="0"/>
              <a:cs typeface="Arial" pitchFamily="34" charset="0"/>
            </a:endParaRPr>
          </a:p>
        </p:txBody>
      </p:sp>
      <p:sp>
        <p:nvSpPr>
          <p:cNvPr id="11269" name="AutoShape 5" descr="Image result"/>
          <p:cNvSpPr>
            <a:spLocks noChangeAspect="1" noChangeArrowheads="1"/>
          </p:cNvSpPr>
          <p:nvPr/>
        </p:nvSpPr>
        <p:spPr bwMode="auto">
          <a:xfrm>
            <a:off x="1679575" y="-2598738"/>
            <a:ext cx="6362700" cy="54197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582739" y="1441362"/>
            <a:ext cx="10771061" cy="467820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sz="2000" dirty="0">
                <a:latin typeface="Arial" panose="020B0604020202020204" pitchFamily="34" charset="0"/>
                <a:cs typeface="Arial" panose="020B0604020202020204" pitchFamily="34" charset="0"/>
              </a:rPr>
              <a:t>Despite </a:t>
            </a:r>
            <a:r>
              <a:rPr lang="en-US" sz="2000" dirty="0" err="1">
                <a:latin typeface="Arial" panose="020B0604020202020204" pitchFamily="34" charset="0"/>
                <a:cs typeface="Arial" panose="020B0604020202020204" pitchFamily="34" charset="0"/>
              </a:rPr>
              <a:t>CNTs’s</a:t>
            </a:r>
            <a:r>
              <a:rPr lang="en-US" sz="2000" dirty="0">
                <a:latin typeface="Arial" panose="020B0604020202020204" pitchFamily="34" charset="0"/>
                <a:cs typeface="Arial" panose="020B0604020202020204" pitchFamily="34" charset="0"/>
              </a:rPr>
              <a:t> exceptional properties, there are two main limitations that hinder its use. The surface energy of CNTs is significantly different from that of matrices such as common organic solvents or polymers and </a:t>
            </a:r>
            <a:r>
              <a:rPr lang="en-US" sz="2000" b="1" i="1" dirty="0">
                <a:solidFill>
                  <a:srgbClr val="9900FF"/>
                </a:solidFill>
                <a:latin typeface="Arial" panose="020B0604020202020204" pitchFamily="34" charset="0"/>
                <a:cs typeface="Arial" panose="020B0604020202020204" pitchFamily="34" charset="0"/>
              </a:rPr>
              <a:t>CNTs may not have chemical affinity to the organic matrices </a:t>
            </a:r>
            <a:r>
              <a:rPr lang="en-US" sz="2000" dirty="0">
                <a:latin typeface="Arial" panose="020B0604020202020204" pitchFamily="34" charset="0"/>
                <a:cs typeface="Arial" panose="020B0604020202020204" pitchFamily="34" charset="0"/>
              </a:rPr>
              <a:t>and thus, the </a:t>
            </a:r>
            <a:r>
              <a:rPr lang="en-US" sz="2000" dirty="0">
                <a:solidFill>
                  <a:srgbClr val="C00000"/>
                </a:solidFill>
                <a:latin typeface="Arial" panose="020B0604020202020204" pitchFamily="34" charset="0"/>
                <a:cs typeface="Arial" panose="020B0604020202020204" pitchFamily="34" charset="0"/>
              </a:rPr>
              <a:t>dispersion of CNTs into matrices is the biggest obstacle in practice</a:t>
            </a:r>
            <a:r>
              <a:rPr lang="en-US" sz="2000" dirty="0">
                <a:latin typeface="Arial" panose="020B0604020202020204" pitchFamily="34" charset="0"/>
                <a:cs typeface="Arial" panose="020B0604020202020204" pitchFamily="34" charset="0"/>
              </a:rPr>
              <a:t>.</a:t>
            </a:r>
          </a:p>
          <a:p>
            <a:pPr algn="just"/>
            <a:endParaRPr lang="en-US" sz="2000" dirty="0">
              <a:latin typeface="Arial" panose="020B0604020202020204" pitchFamily="34" charset="0"/>
              <a:cs typeface="Arial" panose="020B0604020202020204" pitchFamily="34" charset="0"/>
            </a:endParaRPr>
          </a:p>
          <a:p>
            <a:pPr algn="just"/>
            <a:r>
              <a:rPr lang="en-US" sz="2000" dirty="0">
                <a:solidFill>
                  <a:srgbClr val="006600"/>
                </a:solidFill>
                <a:latin typeface="Arial" panose="020B0604020202020204" pitchFamily="34" charset="0"/>
                <a:cs typeface="Arial" panose="020B0604020202020204" pitchFamily="34" charset="0"/>
              </a:rPr>
              <a:t>The </a:t>
            </a:r>
            <a:r>
              <a:rPr lang="en-US" sz="2000" dirty="0">
                <a:solidFill>
                  <a:srgbClr val="0000FF"/>
                </a:solidFill>
                <a:latin typeface="Arial" panose="020B0604020202020204" pitchFamily="34" charset="0"/>
                <a:cs typeface="Arial" panose="020B0604020202020204" pitchFamily="34" charset="0"/>
              </a:rPr>
              <a:t>modification/ </a:t>
            </a:r>
            <a:r>
              <a:rPr lang="en-US" sz="2000" dirty="0" err="1">
                <a:solidFill>
                  <a:srgbClr val="0000FF"/>
                </a:solidFill>
                <a:latin typeface="Arial" panose="020B0604020202020204" pitchFamily="34" charset="0"/>
                <a:cs typeface="Arial" panose="020B0604020202020204" pitchFamily="34" charset="0"/>
              </a:rPr>
              <a:t>functionalization</a:t>
            </a:r>
            <a:r>
              <a:rPr lang="en-US" sz="2000" dirty="0">
                <a:solidFill>
                  <a:srgbClr val="0000FF"/>
                </a:solidFill>
                <a:latin typeface="Arial" panose="020B0604020202020204" pitchFamily="34" charset="0"/>
                <a:cs typeface="Arial" panose="020B0604020202020204" pitchFamily="34" charset="0"/>
              </a:rPr>
              <a:t> </a:t>
            </a:r>
            <a:r>
              <a:rPr lang="en-US" sz="2000" dirty="0">
                <a:solidFill>
                  <a:srgbClr val="006600"/>
                </a:solidFill>
                <a:latin typeface="Arial" panose="020B0604020202020204" pitchFamily="34" charset="0"/>
                <a:cs typeface="Arial" panose="020B0604020202020204" pitchFamily="34" charset="0"/>
              </a:rPr>
              <a:t>of CNTs with other materials, makes it the most attractive and ultimate candidate for a many  applications which includes </a:t>
            </a:r>
            <a:r>
              <a:rPr lang="en-US" sz="2000" dirty="0" err="1">
                <a:solidFill>
                  <a:srgbClr val="006600"/>
                </a:solidFill>
                <a:latin typeface="Arial" panose="020B0604020202020204" pitchFamily="34" charset="0"/>
                <a:cs typeface="Arial" panose="020B0604020202020204" pitchFamily="34" charset="0"/>
              </a:rPr>
              <a:t>nanodevices</a:t>
            </a:r>
            <a:r>
              <a:rPr lang="en-US" sz="2000" dirty="0">
                <a:solidFill>
                  <a:srgbClr val="006600"/>
                </a:solidFill>
                <a:latin typeface="Arial" panose="020B0604020202020204" pitchFamily="34" charset="0"/>
                <a:cs typeface="Arial" panose="020B0604020202020204" pitchFamily="34" charset="0"/>
              </a:rPr>
              <a:t>, to organic  electronics. </a:t>
            </a:r>
            <a:r>
              <a:rPr lang="en-US" sz="2000" dirty="0">
                <a:latin typeface="Arial" panose="020B0604020202020204" pitchFamily="34" charset="0"/>
                <a:cs typeface="Arial" panose="020B0604020202020204" pitchFamily="34" charset="0"/>
              </a:rPr>
              <a:t>The </a:t>
            </a:r>
            <a:r>
              <a:rPr lang="en-US" sz="2000" dirty="0">
                <a:solidFill>
                  <a:srgbClr val="0000FF"/>
                </a:solidFill>
                <a:latin typeface="Arial" panose="020B0604020202020204" pitchFamily="34" charset="0"/>
                <a:cs typeface="Arial" panose="020B0604020202020204" pitchFamily="34" charset="0"/>
              </a:rPr>
              <a:t>modification/ </a:t>
            </a:r>
            <a:r>
              <a:rPr lang="en-US" sz="2000" dirty="0" err="1">
                <a:solidFill>
                  <a:srgbClr val="0000FF"/>
                </a:solidFill>
                <a:latin typeface="Arial" panose="020B0604020202020204" pitchFamily="34" charset="0"/>
                <a:cs typeface="Arial" panose="020B0604020202020204" pitchFamily="34" charset="0"/>
              </a:rPr>
              <a:t>functionalization</a:t>
            </a:r>
            <a:r>
              <a:rPr lang="en-US" sz="2000" dirty="0">
                <a:solidFill>
                  <a:srgbClr val="0000FF"/>
                </a:solidFill>
                <a:latin typeface="Arial" panose="020B0604020202020204" pitchFamily="34" charset="0"/>
                <a:cs typeface="Arial" panose="020B0604020202020204" pitchFamily="34" charset="0"/>
              </a:rPr>
              <a:t> of CNTs </a:t>
            </a:r>
            <a:r>
              <a:rPr lang="en-US" sz="2000" dirty="0">
                <a:latin typeface="Arial" panose="020B0604020202020204" pitchFamily="34" charset="0"/>
                <a:cs typeface="Arial" panose="020B0604020202020204" pitchFamily="34" charset="0"/>
              </a:rPr>
              <a:t> can be simply divided into </a:t>
            </a:r>
          </a:p>
          <a:p>
            <a:pPr marL="342900" indent="-342900" algn="just">
              <a:buAutoNum type="alphaLcParenR"/>
            </a:pPr>
            <a:r>
              <a:rPr lang="en-US" sz="2000" dirty="0">
                <a:solidFill>
                  <a:srgbClr val="006600"/>
                </a:solidFill>
                <a:latin typeface="Arial" panose="020B0604020202020204" pitchFamily="34" charset="0"/>
                <a:cs typeface="Arial" panose="020B0604020202020204" pitchFamily="34" charset="0"/>
              </a:rPr>
              <a:t>Chemical (covalent) and  </a:t>
            </a:r>
            <a:r>
              <a:rPr lang="en-US" sz="2000" dirty="0">
                <a:solidFill>
                  <a:srgbClr val="0000FF"/>
                </a:solidFill>
                <a:latin typeface="Arial" panose="020B0604020202020204" pitchFamily="34" charset="0"/>
                <a:cs typeface="Arial" panose="020B0604020202020204" pitchFamily="34" charset="0"/>
              </a:rPr>
              <a:t>b) Physical (</a:t>
            </a:r>
            <a:r>
              <a:rPr lang="en-US" sz="2000" dirty="0" err="1">
                <a:solidFill>
                  <a:srgbClr val="0000FF"/>
                </a:solidFill>
                <a:latin typeface="Arial" panose="020B0604020202020204" pitchFamily="34" charset="0"/>
                <a:cs typeface="Arial" panose="020B0604020202020204" pitchFamily="34" charset="0"/>
              </a:rPr>
              <a:t>noncovalent</a:t>
            </a:r>
            <a:r>
              <a:rPr lang="en-US" sz="2000" dirty="0">
                <a:solidFill>
                  <a:srgbClr val="006600"/>
                </a:solidFill>
                <a:latin typeface="Arial" panose="020B0604020202020204" pitchFamily="34" charset="0"/>
                <a:cs typeface="Arial" panose="020B0604020202020204" pitchFamily="34" charset="0"/>
              </a:rPr>
              <a:t>) functionalization</a:t>
            </a:r>
          </a:p>
          <a:p>
            <a:pPr marL="342900" indent="-342900" algn="just"/>
            <a:endParaRPr lang="en-US" sz="2000" dirty="0">
              <a:solidFill>
                <a:srgbClr val="006600"/>
              </a:solidFill>
              <a:latin typeface="Arial" panose="020B0604020202020204" pitchFamily="34" charset="0"/>
              <a:cs typeface="Arial" panose="020B0604020202020204" pitchFamily="34" charset="0"/>
            </a:endParaRPr>
          </a:p>
          <a:p>
            <a:pPr algn="just"/>
            <a:r>
              <a:rPr lang="en-US" sz="2000" b="1" dirty="0">
                <a:solidFill>
                  <a:srgbClr val="006600"/>
                </a:solidFill>
                <a:latin typeface="Arial" panose="020B0604020202020204" pitchFamily="34" charset="0"/>
                <a:cs typeface="Arial" panose="020B0604020202020204" pitchFamily="34" charset="0"/>
              </a:rPr>
              <a:t>Chemical </a:t>
            </a:r>
            <a:r>
              <a:rPr lang="en-US" sz="2000" b="1" dirty="0" err="1">
                <a:solidFill>
                  <a:srgbClr val="006600"/>
                </a:solidFill>
                <a:latin typeface="Arial" panose="020B0604020202020204" pitchFamily="34" charset="0"/>
                <a:cs typeface="Arial" panose="020B0604020202020204" pitchFamily="34" charset="0"/>
              </a:rPr>
              <a:t>functionalization</a:t>
            </a:r>
            <a:r>
              <a:rPr lang="en-US" sz="2000" b="1" dirty="0">
                <a:solidFill>
                  <a:srgbClr val="0066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based on the covalent bond of functional groups onto carbon</a:t>
            </a:r>
          </a:p>
          <a:p>
            <a:pPr algn="just"/>
            <a:r>
              <a:rPr lang="en-US" sz="2000" dirty="0">
                <a:latin typeface="Arial" panose="020B0604020202020204" pitchFamily="34" charset="0"/>
                <a:cs typeface="Arial" panose="020B0604020202020204" pitchFamily="34" charset="0"/>
              </a:rPr>
              <a:t>form of CNTs. It can be performed at the end caps of nanotubes or at their sidewalls which</a:t>
            </a:r>
          </a:p>
          <a:p>
            <a:pPr algn="just"/>
            <a:r>
              <a:rPr lang="en-US" sz="2000" dirty="0">
                <a:latin typeface="Arial" panose="020B0604020202020204" pitchFamily="34" charset="0"/>
                <a:cs typeface="Arial" panose="020B0604020202020204" pitchFamily="34" charset="0"/>
              </a:rPr>
              <a:t>have many defects. Direct covalent sidewall </a:t>
            </a:r>
            <a:r>
              <a:rPr lang="en-US" sz="2000" dirty="0" err="1">
                <a:latin typeface="Arial" panose="020B0604020202020204" pitchFamily="34" charset="0"/>
                <a:cs typeface="Arial" panose="020B0604020202020204" pitchFamily="34" charset="0"/>
              </a:rPr>
              <a:t>functionalization</a:t>
            </a:r>
            <a:r>
              <a:rPr lang="en-US" sz="2000" dirty="0">
                <a:latin typeface="Arial" panose="020B0604020202020204" pitchFamily="34" charset="0"/>
                <a:cs typeface="Arial" panose="020B0604020202020204" pitchFamily="34" charset="0"/>
              </a:rPr>
              <a:t> is associated with a change of</a:t>
            </a:r>
          </a:p>
          <a:p>
            <a:pPr algn="just"/>
            <a:r>
              <a:rPr lang="en-US" sz="2000" dirty="0">
                <a:latin typeface="Arial" panose="020B0604020202020204" pitchFamily="34" charset="0"/>
                <a:cs typeface="Arial" panose="020B0604020202020204" pitchFamily="34" charset="0"/>
              </a:rPr>
              <a:t>hybridization from </a:t>
            </a:r>
            <a:r>
              <a:rPr lang="en-US" sz="2000" i="1" dirty="0">
                <a:solidFill>
                  <a:srgbClr val="9900FF"/>
                </a:solidFill>
                <a:latin typeface="Arial" panose="020B0604020202020204" pitchFamily="34" charset="0"/>
                <a:cs typeface="Arial" panose="020B0604020202020204" pitchFamily="34" charset="0"/>
              </a:rPr>
              <a:t>sp2 to sp3 </a:t>
            </a:r>
            <a:r>
              <a:rPr lang="en-US" sz="2000" i="1" dirty="0">
                <a:latin typeface="Arial" panose="020B0604020202020204" pitchFamily="34" charset="0"/>
                <a:cs typeface="Arial" panose="020B0604020202020204" pitchFamily="34" charset="0"/>
              </a:rPr>
              <a:t>and a simultaneous </a:t>
            </a:r>
            <a:r>
              <a:rPr lang="en-US" sz="2000" i="1" dirty="0">
                <a:solidFill>
                  <a:srgbClr val="9900FF"/>
                </a:solidFill>
                <a:latin typeface="Arial" panose="020B0604020202020204" pitchFamily="34" charset="0"/>
                <a:cs typeface="Arial" panose="020B0604020202020204" pitchFamily="34" charset="0"/>
              </a:rPr>
              <a:t>loss of p-conjugation system.</a:t>
            </a:r>
          </a:p>
          <a:p>
            <a:pPr algn="just"/>
            <a:endParaRPr lang="en-US" sz="2000" i="1" dirty="0">
              <a:solidFill>
                <a:srgbClr val="9900FF"/>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974681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circle(in)">
                                      <p:cBhvr>
                                        <p:cTn id="12" dur="2000"/>
                                        <p:tgtEl>
                                          <p:spTgt spid="11">
                                            <p:txEl>
                                              <p:pRg st="2" end="2"/>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circle(in)">
                                      <p:cBhvr>
                                        <p:cTn id="15" dur="20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1">
                                            <p:txEl>
                                              <p:pRg st="5" end="5"/>
                                            </p:txEl>
                                          </p:spTgt>
                                        </p:tgtEl>
                                        <p:attrNameLst>
                                          <p:attrName>style.visibility</p:attrName>
                                        </p:attrNameLst>
                                      </p:cBhvr>
                                      <p:to>
                                        <p:strVal val="visible"/>
                                      </p:to>
                                    </p:set>
                                    <p:animEffect transition="in" filter="circle(in)">
                                      <p:cBhvr>
                                        <p:cTn id="20" dur="2000"/>
                                        <p:tgtEl>
                                          <p:spTgt spid="11">
                                            <p:txEl>
                                              <p:pRg st="5" end="5"/>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animEffect transition="in" filter="circle(in)">
                                      <p:cBhvr>
                                        <p:cTn id="23" dur="2000"/>
                                        <p:tgtEl>
                                          <p:spTgt spid="11">
                                            <p:txEl>
                                              <p:pRg st="6" end="6"/>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11">
                                            <p:txEl>
                                              <p:pRg st="7" end="7"/>
                                            </p:txEl>
                                          </p:spTgt>
                                        </p:tgtEl>
                                        <p:attrNameLst>
                                          <p:attrName>style.visibility</p:attrName>
                                        </p:attrNameLst>
                                      </p:cBhvr>
                                      <p:to>
                                        <p:strVal val="visible"/>
                                      </p:to>
                                    </p:set>
                                    <p:animEffect transition="in" filter="circle(in)">
                                      <p:cBhvr>
                                        <p:cTn id="26" dur="2000"/>
                                        <p:tgtEl>
                                          <p:spTgt spid="11">
                                            <p:txEl>
                                              <p:pRg st="7" end="7"/>
                                            </p:txEl>
                                          </p:spTgt>
                                        </p:tgtEl>
                                      </p:cBhvr>
                                    </p:animEffect>
                                  </p:childTnLst>
                                </p:cTn>
                              </p:par>
                              <p:par>
                                <p:cTn id="27" presetID="6" presetClass="entr" presetSubtype="16" fill="hold" nodeType="with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animEffect transition="in" filter="circle(in)">
                                      <p:cBhvr>
                                        <p:cTn id="29" dur="20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54</a:t>
            </a:fld>
            <a:endParaRPr lang="en-US"/>
          </a:p>
        </p:txBody>
      </p:sp>
      <p:pic>
        <p:nvPicPr>
          <p:cNvPr id="5" name="Picture 7" descr="Image result for biopolymers functionalization of cnts"/>
          <p:cNvPicPr>
            <a:picLocks noChangeAspect="1" noChangeArrowheads="1"/>
          </p:cNvPicPr>
          <p:nvPr/>
        </p:nvPicPr>
        <p:blipFill>
          <a:blip r:embed="rId2"/>
          <a:srcRect/>
          <a:stretch>
            <a:fillRect/>
          </a:stretch>
        </p:blipFill>
        <p:spPr bwMode="auto">
          <a:xfrm>
            <a:off x="1828801" y="846723"/>
            <a:ext cx="8961119" cy="5090047"/>
          </a:xfrm>
          <a:prstGeom prst="rect">
            <a:avLst/>
          </a:prstGeom>
          <a:noFill/>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56912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55</a:t>
            </a:fld>
            <a:endParaRPr lang="en-US"/>
          </a:p>
        </p:txBody>
      </p:sp>
      <p:pic>
        <p:nvPicPr>
          <p:cNvPr id="116740" name="Picture 4" descr="Image result for covalent functionalization of cnts"/>
          <p:cNvPicPr>
            <a:picLocks noChangeAspect="1" noChangeArrowheads="1"/>
          </p:cNvPicPr>
          <p:nvPr/>
        </p:nvPicPr>
        <p:blipFill>
          <a:blip r:embed="rId2"/>
          <a:srcRect/>
          <a:stretch>
            <a:fillRect/>
          </a:stretch>
        </p:blipFill>
        <p:spPr bwMode="auto">
          <a:xfrm>
            <a:off x="1597146" y="846723"/>
            <a:ext cx="10152186" cy="5325058"/>
          </a:xfrm>
          <a:prstGeom prst="rect">
            <a:avLst/>
          </a:prstGeom>
          <a:noFill/>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07253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wheel(1)">
                                      <p:cBhvr>
                                        <p:cTn id="7" dur="20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56</a:t>
            </a:fld>
            <a:endParaRPr lang="en-US"/>
          </a:p>
        </p:txBody>
      </p:sp>
      <p:pic>
        <p:nvPicPr>
          <p:cNvPr id="117762" name="Picture 2" descr="Image result for chemical functionalization of cnts"/>
          <p:cNvPicPr>
            <a:picLocks noChangeAspect="1" noChangeArrowheads="1"/>
          </p:cNvPicPr>
          <p:nvPr/>
        </p:nvPicPr>
        <p:blipFill>
          <a:blip r:embed="rId2"/>
          <a:srcRect/>
          <a:stretch>
            <a:fillRect/>
          </a:stretch>
        </p:blipFill>
        <p:spPr bwMode="auto">
          <a:xfrm>
            <a:off x="2514600" y="152400"/>
            <a:ext cx="6665991" cy="6019800"/>
          </a:xfrm>
          <a:prstGeom prst="rect">
            <a:avLst/>
          </a:prstGeom>
          <a:noFill/>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97812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circle(in)">
                                      <p:cBhvr>
                                        <p:cTn id="7" dur="2000"/>
                                        <p:tgtEl>
                                          <p:spTgt spid="117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57</a:t>
            </a:fld>
            <a:endParaRPr lang="en-US"/>
          </a:p>
        </p:txBody>
      </p:sp>
      <p:sp>
        <p:nvSpPr>
          <p:cNvPr id="6" name="Rectangle 5"/>
          <p:cNvSpPr/>
          <p:nvPr/>
        </p:nvSpPr>
        <p:spPr>
          <a:xfrm>
            <a:off x="140943" y="649581"/>
            <a:ext cx="12051057" cy="1754326"/>
          </a:xfrm>
          <a:prstGeom prst="rect">
            <a:avLst/>
          </a:prstGeom>
        </p:spPr>
        <p:txBody>
          <a:bodyPr wrap="square">
            <a:spAutoFit/>
          </a:bodyPr>
          <a:lstStyle/>
          <a:p>
            <a:pPr algn="just"/>
            <a:r>
              <a:rPr lang="en-US" b="1" dirty="0">
                <a:solidFill>
                  <a:srgbClr val="0000FF"/>
                </a:solidFill>
                <a:latin typeface="Arial" panose="020B0604020202020204" pitchFamily="34" charset="0"/>
                <a:cs typeface="Arial" panose="020B0604020202020204" pitchFamily="34" charset="0"/>
              </a:rPr>
              <a:t>b) Non-covalent </a:t>
            </a:r>
            <a:r>
              <a:rPr lang="en-US" b="1" dirty="0" err="1">
                <a:solidFill>
                  <a:srgbClr val="0000FF"/>
                </a:solidFill>
                <a:latin typeface="Arial" panose="020B0604020202020204" pitchFamily="34" charset="0"/>
                <a:cs typeface="Arial" panose="020B0604020202020204" pitchFamily="34" charset="0"/>
              </a:rPr>
              <a:t>functionalization</a:t>
            </a:r>
            <a:r>
              <a:rPr lang="en-US" b="1" dirty="0">
                <a:latin typeface="Arial" panose="020B0604020202020204" pitchFamily="34" charset="0"/>
                <a:cs typeface="Arial" panose="020B0604020202020204" pitchFamily="34" charset="0"/>
              </a:rPr>
              <a:t>: I</a:t>
            </a:r>
            <a:r>
              <a:rPr lang="en-US" dirty="0">
                <a:latin typeface="Arial" panose="020B0604020202020204" pitchFamily="34" charset="0"/>
                <a:cs typeface="Arial" panose="020B0604020202020204" pitchFamily="34" charset="0"/>
              </a:rPr>
              <a:t>t </a:t>
            </a:r>
            <a:r>
              <a:rPr lang="en-US" b="1" dirty="0">
                <a:solidFill>
                  <a:srgbClr val="006600"/>
                </a:solidFill>
                <a:latin typeface="Arial" panose="020B0604020202020204" pitchFamily="34" charset="0"/>
                <a:cs typeface="Arial" panose="020B0604020202020204" pitchFamily="34" charset="0"/>
              </a:rPr>
              <a:t>does not destroy the conjugated system </a:t>
            </a:r>
            <a:r>
              <a:rPr lang="en-US" dirty="0">
                <a:latin typeface="Arial" panose="020B0604020202020204" pitchFamily="34" charset="0"/>
                <a:cs typeface="Arial" panose="020B0604020202020204" pitchFamily="34" charset="0"/>
              </a:rPr>
              <a:t>of the CNTs sidewalls, and therefore it does not affect the final structural properties of the material. The CNTs are functionalized </a:t>
            </a:r>
            <a:r>
              <a:rPr lang="en-US" dirty="0">
                <a:solidFill>
                  <a:srgbClr val="0000FF"/>
                </a:solidFill>
                <a:latin typeface="Arial" panose="020B0604020202020204" pitchFamily="34" charset="0"/>
                <a:cs typeface="Arial" panose="020B0604020202020204" pitchFamily="34" charset="0"/>
              </a:rPr>
              <a:t>non-covalently </a:t>
            </a:r>
            <a:r>
              <a:rPr lang="en-US" dirty="0">
                <a:latin typeface="Arial" panose="020B0604020202020204" pitchFamily="34" charset="0"/>
                <a:cs typeface="Arial" panose="020B0604020202020204" pitchFamily="34" charset="0"/>
              </a:rPr>
              <a:t>by </a:t>
            </a:r>
            <a:r>
              <a:rPr lang="en-US" b="1" dirty="0">
                <a:latin typeface="Arial" panose="020B0604020202020204" pitchFamily="34" charset="0"/>
                <a:cs typeface="Arial" panose="020B0604020202020204" pitchFamily="34" charset="0"/>
              </a:rPr>
              <a:t>aromatic compounds</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surfactants, and polymers, </a:t>
            </a:r>
            <a:r>
              <a:rPr lang="en-US" dirty="0">
                <a:latin typeface="Arial" panose="020B0604020202020204" pitchFamily="34" charset="0"/>
                <a:cs typeface="Arial" panose="020B0604020202020204" pitchFamily="34" charset="0"/>
              </a:rPr>
              <a:t>employing </a:t>
            </a:r>
            <a:r>
              <a:rPr lang="en-US" b="1" i="1" dirty="0">
                <a:latin typeface="Arial" panose="020B0604020202020204" pitchFamily="34" charset="0"/>
                <a:cs typeface="Arial" panose="020B0604020202020204" pitchFamily="34" charset="0"/>
              </a:rPr>
              <a:t>π-π stacking or hydrophobic interactions </a:t>
            </a:r>
            <a:r>
              <a:rPr lang="en-US" dirty="0">
                <a:latin typeface="Arial" panose="020B0604020202020204" pitchFamily="34" charset="0"/>
                <a:cs typeface="Arial" panose="020B0604020202020204" pitchFamily="34" charset="0"/>
              </a:rPr>
              <a:t>for the most part. In this approaches, the non-covalent modifications of CNTs can do much to preserve their desired properties, while improving their </a:t>
            </a:r>
            <a:r>
              <a:rPr lang="en-US" dirty="0" err="1">
                <a:latin typeface="Arial" panose="020B0604020202020204" pitchFamily="34" charset="0"/>
                <a:cs typeface="Arial" panose="020B0604020202020204" pitchFamily="34" charset="0"/>
              </a:rPr>
              <a:t>solubilities</a:t>
            </a:r>
            <a:r>
              <a:rPr lang="en-US" dirty="0">
                <a:latin typeface="Arial" panose="020B0604020202020204" pitchFamily="34" charset="0"/>
                <a:cs typeface="Arial" panose="020B0604020202020204" pitchFamily="34" charset="0"/>
              </a:rPr>
              <a:t> quite remarkably.  (Ex:  aromatic small molecule absorption, polymer wrapping, surfactants, biopolymers)</a:t>
            </a:r>
            <a:endParaRPr lang="en-US" dirty="0">
              <a:solidFill>
                <a:srgbClr val="006600"/>
              </a:solidFill>
              <a:latin typeface="Arial" panose="020B0604020202020204" pitchFamily="34" charset="0"/>
              <a:cs typeface="Arial" panose="020B0604020202020204" pitchFamily="34" charset="0"/>
            </a:endParaRPr>
          </a:p>
        </p:txBody>
      </p:sp>
      <p:sp>
        <p:nvSpPr>
          <p:cNvPr id="10242" name="AutoShape 2" descr="Image result"/>
          <p:cNvSpPr>
            <a:spLocks noChangeAspect="1" noChangeArrowheads="1"/>
          </p:cNvSpPr>
          <p:nvPr/>
        </p:nvSpPr>
        <p:spPr bwMode="auto">
          <a:xfrm>
            <a:off x="1679575" y="-2598738"/>
            <a:ext cx="6362700" cy="54197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10" name="Picture 6" descr="Image result for surfactant  functionalization of cnts"/>
          <p:cNvPicPr>
            <a:picLocks noChangeAspect="1" noChangeArrowheads="1"/>
          </p:cNvPicPr>
          <p:nvPr/>
        </p:nvPicPr>
        <p:blipFill>
          <a:blip r:embed="rId4"/>
          <a:srcRect/>
          <a:stretch>
            <a:fillRect/>
          </a:stretch>
        </p:blipFill>
        <p:spPr bwMode="auto">
          <a:xfrm>
            <a:off x="1402883" y="2813023"/>
            <a:ext cx="9115036" cy="3054904"/>
          </a:xfrm>
          <a:prstGeom prst="rect">
            <a:avLst/>
          </a:prstGeom>
          <a:noFill/>
        </p:spPr>
      </p:pic>
    </p:spTree>
    <p:extLst>
      <p:ext uri="{BB962C8B-B14F-4D97-AF65-F5344CB8AC3E}">
        <p14:creationId xmlns:p14="http://schemas.microsoft.com/office/powerpoint/2010/main" val="38101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58</a:t>
            </a:fld>
            <a:endParaRPr lang="en-US"/>
          </a:p>
        </p:txBody>
      </p:sp>
      <p:sp>
        <p:nvSpPr>
          <p:cNvPr id="93186" name="Rectangle 2"/>
          <p:cNvSpPr>
            <a:spLocks noChangeArrowheads="1"/>
          </p:cNvSpPr>
          <p:nvPr/>
        </p:nvSpPr>
        <p:spPr bwMode="auto">
          <a:xfrm>
            <a:off x="838200" y="791320"/>
            <a:ext cx="9372600" cy="49821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US" sz="2000" dirty="0">
                <a:solidFill>
                  <a:srgbClr val="FF0000"/>
                </a:solidFill>
                <a:latin typeface="Arial" pitchFamily="34" charset="0"/>
                <a:ea typeface="Calibri" pitchFamily="34" charset="0"/>
                <a:cs typeface="Times New Roman" pitchFamily="18" charset="0"/>
              </a:rPr>
              <a:t>Properties of CNTs:</a:t>
            </a:r>
            <a:endParaRPr lang="en-US" sz="1000" dirty="0">
              <a:latin typeface="Arial" pitchFamily="34" charset="0"/>
              <a:cs typeface="Arial" pitchFamily="34" charset="0"/>
            </a:endParaRPr>
          </a:p>
          <a:p>
            <a:pPr algn="just" eaLnBrk="0" fontAlgn="base" hangingPunct="0">
              <a:spcBef>
                <a:spcPct val="0"/>
              </a:spcBef>
              <a:spcAft>
                <a:spcPct val="0"/>
              </a:spcAft>
              <a:buFont typeface="Wingdings" pitchFamily="2" charset="2"/>
              <a:buChar char="q"/>
            </a:pPr>
            <a:r>
              <a:rPr lang="en-US" dirty="0">
                <a:solidFill>
                  <a:srgbClr val="000000"/>
                </a:solidFill>
                <a:latin typeface="Arial" pitchFamily="34" charset="0"/>
                <a:ea typeface="Times New Roman" pitchFamily="18" charset="0"/>
                <a:cs typeface="Times New Roman" pitchFamily="18" charset="0"/>
              </a:rPr>
              <a:t>Carbon-carbon bonds are one of the strongest bond in nature, </a:t>
            </a:r>
            <a:r>
              <a:rPr lang="en-US" b="1" dirty="0">
                <a:solidFill>
                  <a:srgbClr val="000000"/>
                </a:solidFill>
                <a:latin typeface="Arial" pitchFamily="34" charset="0"/>
                <a:ea typeface="Times New Roman" pitchFamily="18" charset="0"/>
                <a:cs typeface="Times New Roman" pitchFamily="18" charset="0"/>
              </a:rPr>
              <a:t> Composed entirely of sp</a:t>
            </a:r>
            <a:r>
              <a:rPr lang="en-US" b="1" baseline="30000" dirty="0">
                <a:solidFill>
                  <a:srgbClr val="000000"/>
                </a:solidFill>
                <a:latin typeface="Arial" pitchFamily="34" charset="0"/>
                <a:ea typeface="Times New Roman" pitchFamily="18" charset="0"/>
                <a:cs typeface="Times New Roman" pitchFamily="18" charset="0"/>
              </a:rPr>
              <a:t>2</a:t>
            </a:r>
            <a:r>
              <a:rPr lang="en-US" b="1" dirty="0">
                <a:solidFill>
                  <a:srgbClr val="000000"/>
                </a:solidFill>
                <a:latin typeface="Arial" pitchFamily="34" charset="0"/>
                <a:ea typeface="Times New Roman" pitchFamily="18" charset="0"/>
                <a:cs typeface="Times New Roman" pitchFamily="18" charset="0"/>
              </a:rPr>
              <a:t> bonds</a:t>
            </a:r>
            <a:endParaRPr lang="en-US" sz="1050" dirty="0">
              <a:latin typeface="Arial" pitchFamily="34" charset="0"/>
              <a:cs typeface="Arial" pitchFamily="34" charset="0"/>
            </a:endParaRPr>
          </a:p>
          <a:p>
            <a:pPr algn="just" eaLnBrk="0" fontAlgn="base" hangingPunct="0">
              <a:lnSpc>
                <a:spcPct val="150000"/>
              </a:lnSpc>
              <a:spcBef>
                <a:spcPct val="0"/>
              </a:spcBef>
              <a:spcAft>
                <a:spcPct val="0"/>
              </a:spcAft>
              <a:buFont typeface="Wingdings" pitchFamily="2" charset="2"/>
              <a:buChar char="q"/>
            </a:pPr>
            <a:r>
              <a:rPr lang="en-US" dirty="0">
                <a:solidFill>
                  <a:srgbClr val="006600"/>
                </a:solidFill>
                <a:latin typeface="Arial" pitchFamily="34" charset="0"/>
                <a:ea typeface="Times New Roman" pitchFamily="18" charset="0"/>
                <a:cs typeface="Times New Roman" pitchFamily="18" charset="0"/>
              </a:rPr>
              <a:t>132,000,000:1 Length-To-Diameter Ratio</a:t>
            </a:r>
            <a:endParaRPr lang="en-US" sz="1050" dirty="0">
              <a:solidFill>
                <a:srgbClr val="006600"/>
              </a:solidFill>
              <a:latin typeface="Arial" pitchFamily="34" charset="0"/>
              <a:cs typeface="Arial" pitchFamily="34" charset="0"/>
            </a:endParaRPr>
          </a:p>
          <a:p>
            <a:pPr algn="just" eaLnBrk="0" fontAlgn="base" hangingPunct="0">
              <a:lnSpc>
                <a:spcPct val="150000"/>
              </a:lnSpc>
              <a:spcBef>
                <a:spcPct val="0"/>
              </a:spcBef>
              <a:spcAft>
                <a:spcPct val="0"/>
              </a:spcAft>
              <a:buFont typeface="Wingdings" pitchFamily="2" charset="2"/>
              <a:buChar char="q"/>
            </a:pPr>
            <a:r>
              <a:rPr lang="en-US" dirty="0">
                <a:solidFill>
                  <a:srgbClr val="000000"/>
                </a:solidFill>
                <a:latin typeface="Arial" pitchFamily="34" charset="0"/>
                <a:ea typeface="Times New Roman" pitchFamily="18" charset="0"/>
                <a:cs typeface="Times New Roman" pitchFamily="18" charset="0"/>
              </a:rPr>
              <a:t> Diameter of 3 to 9 nm</a:t>
            </a:r>
            <a:endParaRPr lang="en-US" sz="1050" dirty="0">
              <a:latin typeface="Arial" pitchFamily="34" charset="0"/>
              <a:cs typeface="Arial" pitchFamily="34" charset="0"/>
            </a:endParaRPr>
          </a:p>
          <a:p>
            <a:pPr algn="just" eaLnBrk="0" fontAlgn="base" hangingPunct="0">
              <a:lnSpc>
                <a:spcPct val="150000"/>
              </a:lnSpc>
              <a:spcBef>
                <a:spcPct val="0"/>
              </a:spcBef>
              <a:spcAft>
                <a:spcPct val="0"/>
              </a:spcAft>
              <a:buFont typeface="Wingdings" pitchFamily="2" charset="2"/>
              <a:buChar char="q"/>
            </a:pPr>
            <a:r>
              <a:rPr lang="en-US" dirty="0">
                <a:solidFill>
                  <a:srgbClr val="000000"/>
                </a:solidFill>
                <a:latin typeface="Arial" pitchFamily="34" charset="0"/>
                <a:ea typeface="Times New Roman" pitchFamily="18" charset="0"/>
                <a:cs typeface="Times New Roman" pitchFamily="18" charset="0"/>
              </a:rPr>
              <a:t> Lengths in the millimeter range</a:t>
            </a:r>
            <a:endParaRPr lang="en-US" sz="1050" dirty="0">
              <a:latin typeface="Arial" pitchFamily="34" charset="0"/>
              <a:cs typeface="Arial" pitchFamily="34" charset="0"/>
            </a:endParaRPr>
          </a:p>
          <a:p>
            <a:pPr algn="just" eaLnBrk="0" fontAlgn="base" hangingPunct="0">
              <a:lnSpc>
                <a:spcPct val="150000"/>
              </a:lnSpc>
              <a:spcBef>
                <a:spcPct val="0"/>
              </a:spcBef>
              <a:spcAft>
                <a:spcPct val="0"/>
              </a:spcAft>
              <a:buFont typeface="Wingdings" pitchFamily="2" charset="2"/>
              <a:buChar char="q"/>
            </a:pPr>
            <a:r>
              <a:rPr lang="en-US" dirty="0">
                <a:solidFill>
                  <a:srgbClr val="000000"/>
                </a:solidFill>
                <a:latin typeface="Arial" pitchFamily="34" charset="0"/>
                <a:ea typeface="Times New Roman" pitchFamily="18" charset="0"/>
                <a:cs typeface="Times New Roman" pitchFamily="18" charset="0"/>
              </a:rPr>
              <a:t> Extremely high Young’s modulus</a:t>
            </a:r>
          </a:p>
          <a:p>
            <a:pPr algn="just" eaLnBrk="0" fontAlgn="base" hangingPunct="0">
              <a:spcBef>
                <a:spcPct val="0"/>
              </a:spcBef>
              <a:spcAft>
                <a:spcPct val="0"/>
              </a:spcAft>
              <a:buFont typeface="Wingdings" pitchFamily="2" charset="2"/>
              <a:buChar char="q"/>
            </a:pPr>
            <a:r>
              <a:rPr lang="en-US" dirty="0">
                <a:solidFill>
                  <a:srgbClr val="000000"/>
                </a:solidFill>
                <a:latin typeface="Arial" pitchFamily="34" charset="0"/>
                <a:ea typeface="Times New Roman" pitchFamily="18" charset="0"/>
                <a:cs typeface="Times New Roman" pitchFamily="18" charset="0"/>
              </a:rPr>
              <a:t> Nanotubes can be either </a:t>
            </a:r>
            <a:r>
              <a:rPr lang="en-US" b="1" dirty="0">
                <a:solidFill>
                  <a:srgbClr val="9900FF"/>
                </a:solidFill>
                <a:latin typeface="Arial" pitchFamily="34" charset="0"/>
                <a:ea typeface="Times New Roman" pitchFamily="18" charset="0"/>
                <a:cs typeface="Times New Roman" pitchFamily="18" charset="0"/>
              </a:rPr>
              <a:t>electrically conductive or semi conductive</a:t>
            </a:r>
            <a:r>
              <a:rPr lang="en-US" dirty="0">
                <a:solidFill>
                  <a:srgbClr val="000000"/>
                </a:solidFill>
                <a:latin typeface="Arial" pitchFamily="34" charset="0"/>
                <a:ea typeface="Times New Roman" pitchFamily="18" charset="0"/>
                <a:cs typeface="Times New Roman" pitchFamily="18" charset="0"/>
              </a:rPr>
              <a:t>, depending on their </a:t>
            </a:r>
            <a:r>
              <a:rPr lang="en-US" b="1" dirty="0" err="1">
                <a:solidFill>
                  <a:srgbClr val="000000"/>
                </a:solidFill>
                <a:latin typeface="Arial" pitchFamily="34" charset="0"/>
                <a:ea typeface="Times New Roman" pitchFamily="18" charset="0"/>
                <a:cs typeface="Times New Roman" pitchFamily="18" charset="0"/>
              </a:rPr>
              <a:t>helicity</a:t>
            </a:r>
            <a:r>
              <a:rPr lang="en-US" b="1" dirty="0">
                <a:solidFill>
                  <a:srgbClr val="000000"/>
                </a:solidFill>
                <a:latin typeface="Arial" pitchFamily="34" charset="0"/>
                <a:ea typeface="Times New Roman" pitchFamily="18" charset="0"/>
                <a:cs typeface="Times New Roman" pitchFamily="18" charset="0"/>
              </a:rPr>
              <a:t>.</a:t>
            </a:r>
          </a:p>
          <a:p>
            <a:pPr algn="just" eaLnBrk="0" fontAlgn="base" hangingPunct="0">
              <a:spcBef>
                <a:spcPct val="0"/>
              </a:spcBef>
              <a:spcAft>
                <a:spcPct val="0"/>
              </a:spcAft>
              <a:buFont typeface="Wingdings" pitchFamily="2" charset="2"/>
              <a:buChar char="q"/>
            </a:pPr>
            <a:endParaRPr lang="en-US" sz="1050" dirty="0">
              <a:latin typeface="Arial" pitchFamily="34" charset="0"/>
              <a:cs typeface="Arial" pitchFamily="34" charset="0"/>
            </a:endParaRPr>
          </a:p>
          <a:p>
            <a:pPr algn="just" eaLnBrk="0" fontAlgn="base" hangingPunct="0">
              <a:spcBef>
                <a:spcPct val="0"/>
              </a:spcBef>
              <a:spcAft>
                <a:spcPct val="0"/>
              </a:spcAft>
              <a:buFont typeface="Wingdings" pitchFamily="2" charset="2"/>
              <a:buChar char="q"/>
            </a:pPr>
            <a:r>
              <a:rPr lang="en-US" dirty="0">
                <a:solidFill>
                  <a:srgbClr val="000000"/>
                </a:solidFill>
                <a:latin typeface="Arial" pitchFamily="34" charset="0"/>
                <a:ea typeface="Times New Roman" pitchFamily="18" charset="0"/>
                <a:cs typeface="Times New Roman" pitchFamily="18" charset="0"/>
              </a:rPr>
              <a:t> These one-dimensional fibers exhibit </a:t>
            </a:r>
            <a:r>
              <a:rPr lang="en-US" b="1" dirty="0">
                <a:solidFill>
                  <a:srgbClr val="006600"/>
                </a:solidFill>
                <a:latin typeface="Arial" pitchFamily="34" charset="0"/>
                <a:ea typeface="Times New Roman" pitchFamily="18" charset="0"/>
                <a:cs typeface="Times New Roman" pitchFamily="18" charset="0"/>
              </a:rPr>
              <a:t>electrical conductivity as high as copper, thermal conductivity as high as diamond.</a:t>
            </a:r>
          </a:p>
          <a:p>
            <a:pPr algn="just" eaLnBrk="0" fontAlgn="base" hangingPunct="0">
              <a:spcBef>
                <a:spcPct val="0"/>
              </a:spcBef>
              <a:spcAft>
                <a:spcPct val="0"/>
              </a:spcAft>
              <a:buFont typeface="Wingdings" pitchFamily="2" charset="2"/>
              <a:buChar char="q"/>
            </a:pPr>
            <a:endParaRPr lang="en-US" sz="1050" b="1" dirty="0">
              <a:solidFill>
                <a:srgbClr val="006600"/>
              </a:solidFill>
              <a:latin typeface="Arial" pitchFamily="34" charset="0"/>
              <a:cs typeface="Arial" pitchFamily="34" charset="0"/>
            </a:endParaRPr>
          </a:p>
          <a:p>
            <a:pPr algn="just" eaLnBrk="0" fontAlgn="base" hangingPunct="0">
              <a:spcBef>
                <a:spcPct val="0"/>
              </a:spcBef>
              <a:spcAft>
                <a:spcPct val="0"/>
              </a:spcAft>
              <a:buFont typeface="Wingdings" pitchFamily="2" charset="2"/>
              <a:buChar char="q"/>
            </a:pPr>
            <a:r>
              <a:rPr lang="en-US" dirty="0">
                <a:solidFill>
                  <a:srgbClr val="000000"/>
                </a:solidFill>
                <a:latin typeface="Arial" pitchFamily="34" charset="0"/>
                <a:ea typeface="Times New Roman" pitchFamily="18" charset="0"/>
                <a:cs typeface="Times New Roman" pitchFamily="18" charset="0"/>
              </a:rPr>
              <a:t> Strength 100 times greater than steel at one sixth the weight, and high strain to failure.</a:t>
            </a:r>
            <a:endParaRPr lang="en-US" sz="1050" dirty="0">
              <a:latin typeface="Arial" pitchFamily="34" charset="0"/>
              <a:cs typeface="Arial" pitchFamily="34" charset="0"/>
            </a:endParaRPr>
          </a:p>
          <a:p>
            <a:pPr algn="just" eaLnBrk="0" fontAlgn="base" hangingPunct="0">
              <a:lnSpc>
                <a:spcPct val="150000"/>
              </a:lnSpc>
              <a:spcBef>
                <a:spcPct val="0"/>
              </a:spcBef>
              <a:spcAft>
                <a:spcPct val="0"/>
              </a:spcAft>
              <a:buFont typeface="Wingdings" pitchFamily="2" charset="2"/>
              <a:buChar char="q"/>
            </a:pPr>
            <a:r>
              <a:rPr lang="en-US" dirty="0">
                <a:solidFill>
                  <a:srgbClr val="000000"/>
                </a:solidFill>
                <a:latin typeface="Arial" pitchFamily="34" charset="0"/>
                <a:ea typeface="Times New Roman" pitchFamily="18" charset="0"/>
                <a:cs typeface="Times New Roman" pitchFamily="18" charset="0"/>
              </a:rPr>
              <a:t> Can act as both thermal conductors and thermal insulators.</a:t>
            </a:r>
          </a:p>
          <a:p>
            <a:pPr algn="just" eaLnBrk="0" fontAlgn="base" hangingPunct="0">
              <a:lnSpc>
                <a:spcPct val="150000"/>
              </a:lnSpc>
              <a:spcBef>
                <a:spcPct val="0"/>
              </a:spcBef>
              <a:spcAft>
                <a:spcPct val="0"/>
              </a:spcAft>
              <a:buFont typeface="Wingdings" pitchFamily="2" charset="2"/>
              <a:buChar char="q"/>
            </a:pPr>
            <a:endParaRPr lang="en-US" sz="1050"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38508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186">
                                            <p:txEl>
                                              <p:pRg st="1" end="1"/>
                                            </p:txEl>
                                          </p:spTgt>
                                        </p:tgtEl>
                                        <p:attrNameLst>
                                          <p:attrName>style.visibility</p:attrName>
                                        </p:attrNameLst>
                                      </p:cBhvr>
                                      <p:to>
                                        <p:strVal val="visible"/>
                                      </p:to>
                                    </p:set>
                                    <p:anim calcmode="lin" valueType="num">
                                      <p:cBhvr additive="base">
                                        <p:cTn id="7" dur="500" fill="hold"/>
                                        <p:tgtEl>
                                          <p:spTgt spid="9318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31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3186">
                                            <p:txEl>
                                              <p:pRg st="2" end="2"/>
                                            </p:txEl>
                                          </p:spTgt>
                                        </p:tgtEl>
                                        <p:attrNameLst>
                                          <p:attrName>style.visibility</p:attrName>
                                        </p:attrNameLst>
                                      </p:cBhvr>
                                      <p:to>
                                        <p:strVal val="visible"/>
                                      </p:to>
                                    </p:set>
                                    <p:anim calcmode="lin" valueType="num">
                                      <p:cBhvr additive="base">
                                        <p:cTn id="13" dur="500" fill="hold"/>
                                        <p:tgtEl>
                                          <p:spTgt spid="9318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31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3186">
                                            <p:txEl>
                                              <p:pRg st="3" end="3"/>
                                            </p:txEl>
                                          </p:spTgt>
                                        </p:tgtEl>
                                        <p:attrNameLst>
                                          <p:attrName>style.visibility</p:attrName>
                                        </p:attrNameLst>
                                      </p:cBhvr>
                                      <p:to>
                                        <p:strVal val="visible"/>
                                      </p:to>
                                    </p:set>
                                    <p:anim calcmode="lin" valueType="num">
                                      <p:cBhvr additive="base">
                                        <p:cTn id="19" dur="500" fill="hold"/>
                                        <p:tgtEl>
                                          <p:spTgt spid="9318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31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3186">
                                            <p:txEl>
                                              <p:pRg st="4" end="4"/>
                                            </p:txEl>
                                          </p:spTgt>
                                        </p:tgtEl>
                                        <p:attrNameLst>
                                          <p:attrName>style.visibility</p:attrName>
                                        </p:attrNameLst>
                                      </p:cBhvr>
                                      <p:to>
                                        <p:strVal val="visible"/>
                                      </p:to>
                                    </p:set>
                                    <p:anim calcmode="lin" valueType="num">
                                      <p:cBhvr additive="base">
                                        <p:cTn id="25" dur="500" fill="hold"/>
                                        <p:tgtEl>
                                          <p:spTgt spid="9318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31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3186">
                                            <p:txEl>
                                              <p:pRg st="5" end="5"/>
                                            </p:txEl>
                                          </p:spTgt>
                                        </p:tgtEl>
                                        <p:attrNameLst>
                                          <p:attrName>style.visibility</p:attrName>
                                        </p:attrNameLst>
                                      </p:cBhvr>
                                      <p:to>
                                        <p:strVal val="visible"/>
                                      </p:to>
                                    </p:set>
                                    <p:anim calcmode="lin" valueType="num">
                                      <p:cBhvr additive="base">
                                        <p:cTn id="31" dur="500" fill="hold"/>
                                        <p:tgtEl>
                                          <p:spTgt spid="9318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318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3186">
                                            <p:txEl>
                                              <p:pRg st="6" end="6"/>
                                            </p:txEl>
                                          </p:spTgt>
                                        </p:tgtEl>
                                        <p:attrNameLst>
                                          <p:attrName>style.visibility</p:attrName>
                                        </p:attrNameLst>
                                      </p:cBhvr>
                                      <p:to>
                                        <p:strVal val="visible"/>
                                      </p:to>
                                    </p:set>
                                    <p:anim calcmode="lin" valueType="num">
                                      <p:cBhvr additive="base">
                                        <p:cTn id="37" dur="500" fill="hold"/>
                                        <p:tgtEl>
                                          <p:spTgt spid="9318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318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3186">
                                            <p:txEl>
                                              <p:pRg st="8" end="8"/>
                                            </p:txEl>
                                          </p:spTgt>
                                        </p:tgtEl>
                                        <p:attrNameLst>
                                          <p:attrName>style.visibility</p:attrName>
                                        </p:attrNameLst>
                                      </p:cBhvr>
                                      <p:to>
                                        <p:strVal val="visible"/>
                                      </p:to>
                                    </p:set>
                                    <p:anim calcmode="lin" valueType="num">
                                      <p:cBhvr additive="base">
                                        <p:cTn id="43" dur="500" fill="hold"/>
                                        <p:tgtEl>
                                          <p:spTgt spid="9318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318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3186">
                                            <p:txEl>
                                              <p:pRg st="10" end="10"/>
                                            </p:txEl>
                                          </p:spTgt>
                                        </p:tgtEl>
                                        <p:attrNameLst>
                                          <p:attrName>style.visibility</p:attrName>
                                        </p:attrNameLst>
                                      </p:cBhvr>
                                      <p:to>
                                        <p:strVal val="visible"/>
                                      </p:to>
                                    </p:set>
                                    <p:anim calcmode="lin" valueType="num">
                                      <p:cBhvr additive="base">
                                        <p:cTn id="49" dur="500" fill="hold"/>
                                        <p:tgtEl>
                                          <p:spTgt spid="93186">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3186">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93186">
                                            <p:txEl>
                                              <p:pRg st="11" end="11"/>
                                            </p:txEl>
                                          </p:spTgt>
                                        </p:tgtEl>
                                        <p:attrNameLst>
                                          <p:attrName>style.visibility</p:attrName>
                                        </p:attrNameLst>
                                      </p:cBhvr>
                                      <p:to>
                                        <p:strVal val="visible"/>
                                      </p:to>
                                    </p:set>
                                    <p:anim calcmode="lin" valueType="num">
                                      <p:cBhvr additive="base">
                                        <p:cTn id="53" dur="500" fill="hold"/>
                                        <p:tgtEl>
                                          <p:spTgt spid="93186">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318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15311441"/>
              </p:ext>
            </p:extLst>
          </p:nvPr>
        </p:nvGraphicFramePr>
        <p:xfrm>
          <a:off x="1825523" y="1291590"/>
          <a:ext cx="9225655" cy="5064760"/>
        </p:xfrm>
        <a:graphic>
          <a:graphicData uri="http://schemas.openxmlformats.org/drawingml/2006/table">
            <a:tbl>
              <a:tblPr firstRow="1" bandRow="1">
                <a:tableStyleId>{5C22544A-7EE6-4342-B048-85BDC9FD1C3A}</a:tableStyleId>
              </a:tblPr>
              <a:tblGrid>
                <a:gridCol w="3103958">
                  <a:extLst>
                    <a:ext uri="{9D8B030D-6E8A-4147-A177-3AD203B41FA5}">
                      <a16:colId xmlns:a16="http://schemas.microsoft.com/office/drawing/2014/main" val="20000"/>
                    </a:ext>
                  </a:extLst>
                </a:gridCol>
                <a:gridCol w="2327969">
                  <a:extLst>
                    <a:ext uri="{9D8B030D-6E8A-4147-A177-3AD203B41FA5}">
                      <a16:colId xmlns:a16="http://schemas.microsoft.com/office/drawing/2014/main" val="20001"/>
                    </a:ext>
                  </a:extLst>
                </a:gridCol>
                <a:gridCol w="3793728">
                  <a:extLst>
                    <a:ext uri="{9D8B030D-6E8A-4147-A177-3AD203B41FA5}">
                      <a16:colId xmlns:a16="http://schemas.microsoft.com/office/drawing/2014/main" val="20002"/>
                    </a:ext>
                  </a:extLst>
                </a:gridCol>
              </a:tblGrid>
              <a:tr h="431800">
                <a:tc>
                  <a:txBody>
                    <a:bodyPr/>
                    <a:lstStyle/>
                    <a:p>
                      <a:r>
                        <a:rPr lang="en-US" sz="2000" dirty="0" smtClean="0">
                          <a:latin typeface="Arial" panose="020B0604020202020204" pitchFamily="34" charset="0"/>
                          <a:cs typeface="Arial" panose="020B0604020202020204" pitchFamily="34" charset="0"/>
                        </a:rPr>
                        <a:t>Properties</a:t>
                      </a:r>
                      <a:endParaRPr lang="en-US" sz="2000" dirty="0">
                        <a:latin typeface="Arial" panose="020B0604020202020204" pitchFamily="34" charset="0"/>
                        <a:cs typeface="Arial" panose="020B0604020202020204" pitchFamily="34" charset="0"/>
                      </a:endParaRPr>
                    </a:p>
                  </a:txBody>
                  <a:tcPr/>
                </a:tc>
                <a:tc>
                  <a:txBody>
                    <a:bodyPr/>
                    <a:lstStyle/>
                    <a:p>
                      <a:pPr algn="ctr"/>
                      <a:r>
                        <a:rPr lang="en-US" sz="2000" dirty="0" smtClean="0">
                          <a:latin typeface="Arial" panose="020B0604020202020204" pitchFamily="34" charset="0"/>
                          <a:cs typeface="Arial" panose="020B0604020202020204" pitchFamily="34" charset="0"/>
                        </a:rPr>
                        <a:t>CNTs</a:t>
                      </a:r>
                      <a:endParaRPr lang="en-US" sz="2000" dirty="0">
                        <a:latin typeface="Arial" panose="020B0604020202020204" pitchFamily="34" charset="0"/>
                        <a:cs typeface="Arial" panose="020B0604020202020204" pitchFamily="34" charset="0"/>
                      </a:endParaRPr>
                    </a:p>
                  </a:txBody>
                  <a:tcPr/>
                </a:tc>
                <a:tc>
                  <a:txBody>
                    <a:bodyPr/>
                    <a:lstStyle/>
                    <a:p>
                      <a:r>
                        <a:rPr lang="en-US" sz="2000" dirty="0" smtClean="0">
                          <a:latin typeface="Arial" panose="020B0604020202020204" pitchFamily="34" charset="0"/>
                          <a:cs typeface="Arial" panose="020B0604020202020204" pitchFamily="34" charset="0"/>
                        </a:rPr>
                        <a:t>Other</a:t>
                      </a:r>
                      <a:r>
                        <a:rPr lang="en-US" sz="2000" baseline="0" dirty="0" smtClean="0">
                          <a:latin typeface="Arial" panose="020B0604020202020204" pitchFamily="34" charset="0"/>
                          <a:cs typeface="Arial" panose="020B0604020202020204" pitchFamily="34" charset="0"/>
                        </a:rPr>
                        <a:t> materials</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830248">
                <a:tc>
                  <a:txBody>
                    <a:bodyPr/>
                    <a:lstStyle/>
                    <a:p>
                      <a:r>
                        <a:rPr lang="en-US" sz="2000" dirty="0" smtClean="0">
                          <a:latin typeface="Arial" panose="020B0604020202020204" pitchFamily="34" charset="0"/>
                          <a:cs typeface="Arial" panose="020B0604020202020204" pitchFamily="34" charset="0"/>
                        </a:rPr>
                        <a:t>Thermal conductivity    (W/</a:t>
                      </a:r>
                      <a:r>
                        <a:rPr lang="en-US" sz="2000" dirty="0" err="1" smtClean="0">
                          <a:latin typeface="Arial" panose="020B0604020202020204" pitchFamily="34" charset="0"/>
                          <a:cs typeface="Arial" panose="020B0604020202020204" pitchFamily="34" charset="0"/>
                        </a:rPr>
                        <a:t>mK</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txBody>
                  <a:tcPr/>
                </a:tc>
                <a:tc>
                  <a:txBody>
                    <a:bodyPr/>
                    <a:lstStyle/>
                    <a:p>
                      <a:pPr algn="ctr"/>
                      <a:r>
                        <a:rPr lang="en-US" sz="2000" dirty="0" smtClean="0">
                          <a:latin typeface="Arial" panose="020B0604020202020204" pitchFamily="34" charset="0"/>
                          <a:cs typeface="Arial" panose="020B0604020202020204" pitchFamily="34" charset="0"/>
                        </a:rPr>
                        <a:t>&gt;3000</a:t>
                      </a:r>
                      <a:endParaRPr lang="en-US" sz="2000" dirty="0">
                        <a:latin typeface="Arial" panose="020B0604020202020204" pitchFamily="34" charset="0"/>
                        <a:cs typeface="Arial" panose="020B0604020202020204" pitchFamily="34" charset="0"/>
                      </a:endParaRPr>
                    </a:p>
                  </a:txBody>
                  <a:tcPr/>
                </a:tc>
                <a:tc>
                  <a:txBody>
                    <a:bodyPr/>
                    <a:lstStyle/>
                    <a:p>
                      <a:r>
                        <a:rPr lang="en-US" sz="2000" dirty="0" smtClean="0">
                          <a:latin typeface="Arial" panose="020B0604020202020204" pitchFamily="34" charset="0"/>
                          <a:cs typeface="Arial" panose="020B0604020202020204" pitchFamily="34" charset="0"/>
                        </a:rPr>
                        <a:t>Copper=</a:t>
                      </a:r>
                      <a:r>
                        <a:rPr lang="en-US" sz="2000" baseline="0" dirty="0" smtClean="0">
                          <a:latin typeface="Arial" panose="020B0604020202020204" pitchFamily="34" charset="0"/>
                          <a:cs typeface="Arial" panose="020B0604020202020204" pitchFamily="34" charset="0"/>
                        </a:rPr>
                        <a:t> 400</a:t>
                      </a:r>
                    </a:p>
                    <a:p>
                      <a:r>
                        <a:rPr lang="en-US" sz="2000" baseline="0" dirty="0" smtClean="0">
                          <a:latin typeface="Arial" panose="020B0604020202020204" pitchFamily="34" charset="0"/>
                          <a:cs typeface="Arial" panose="020B0604020202020204" pitchFamily="34" charset="0"/>
                        </a:rPr>
                        <a:t>Carbon fiber (pitch)=1000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baseline="0" dirty="0" smtClean="0">
                          <a:latin typeface="Arial" panose="020B0604020202020204" pitchFamily="34" charset="0"/>
                          <a:cs typeface="Arial" panose="020B0604020202020204" pitchFamily="34" charset="0"/>
                        </a:rPr>
                        <a:t>Carbon fiber (PAN)=8-105</a:t>
                      </a:r>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481017">
                <a:tc>
                  <a:txBody>
                    <a:bodyPr/>
                    <a:lstStyle/>
                    <a:p>
                      <a:r>
                        <a:rPr lang="en-US" sz="2000" dirty="0" smtClean="0">
                          <a:latin typeface="Arial" panose="020B0604020202020204" pitchFamily="34" charset="0"/>
                          <a:cs typeface="Arial" panose="020B0604020202020204" pitchFamily="34" charset="0"/>
                        </a:rPr>
                        <a:t>Electrical  conductivity  (S/m)</a:t>
                      </a: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txBody>
                  <a:tcPr/>
                </a:tc>
                <a:tc>
                  <a:txBody>
                    <a:bodyPr/>
                    <a:lstStyle/>
                    <a:p>
                      <a:pPr algn="ctr"/>
                      <a:r>
                        <a:rPr lang="en-US" sz="2000" dirty="0" smtClean="0">
                          <a:latin typeface="Arial" panose="020B0604020202020204" pitchFamily="34" charset="0"/>
                          <a:cs typeface="Arial" panose="020B0604020202020204" pitchFamily="34" charset="0"/>
                        </a:rPr>
                        <a:t>10</a:t>
                      </a:r>
                      <a:r>
                        <a:rPr lang="en-US" sz="2000" baseline="30000" dirty="0" smtClean="0">
                          <a:latin typeface="Arial" panose="020B0604020202020204" pitchFamily="34" charset="0"/>
                          <a:cs typeface="Arial" panose="020B0604020202020204" pitchFamily="34" charset="0"/>
                        </a:rPr>
                        <a:t>6</a:t>
                      </a:r>
                      <a:r>
                        <a:rPr lang="en-US" sz="2000" dirty="0" smtClean="0">
                          <a:latin typeface="Arial" panose="020B0604020202020204" pitchFamily="34" charset="0"/>
                          <a:cs typeface="Arial" panose="020B0604020202020204" pitchFamily="34" charset="0"/>
                        </a:rPr>
                        <a:t>-10</a:t>
                      </a:r>
                      <a:r>
                        <a:rPr lang="en-US" sz="2000" baseline="30000" dirty="0" smtClean="0">
                          <a:latin typeface="Arial" panose="020B0604020202020204" pitchFamily="34" charset="0"/>
                          <a:cs typeface="Arial" panose="020B0604020202020204" pitchFamily="34" charset="0"/>
                        </a:rPr>
                        <a:t>7</a:t>
                      </a:r>
                      <a:endParaRPr lang="en-US" sz="2000" baseline="30000" dirty="0">
                        <a:latin typeface="Arial" panose="020B0604020202020204" pitchFamily="34" charset="0"/>
                        <a:cs typeface="Arial" panose="020B0604020202020204" pitchFamily="34" charset="0"/>
                      </a:endParaRPr>
                    </a:p>
                  </a:txBody>
                  <a:tcPr/>
                </a:tc>
                <a:tc>
                  <a:txBody>
                    <a:bodyPr/>
                    <a:lstStyle/>
                    <a:p>
                      <a:r>
                        <a:rPr lang="en-US" sz="2000" dirty="0" smtClean="0">
                          <a:latin typeface="Arial" panose="020B0604020202020204" pitchFamily="34" charset="0"/>
                          <a:cs typeface="Arial" panose="020B0604020202020204" pitchFamily="34" charset="0"/>
                        </a:rPr>
                        <a:t>Copper=6x10</a:t>
                      </a:r>
                      <a:r>
                        <a:rPr lang="en-US" sz="2000" baseline="30000" dirty="0" smtClean="0">
                          <a:latin typeface="Arial" panose="020B0604020202020204" pitchFamily="34" charset="0"/>
                          <a:cs typeface="Arial" panose="020B0604020202020204" pitchFamily="34" charset="0"/>
                        </a:rPr>
                        <a:t>6</a:t>
                      </a:r>
                      <a:endParaRPr lang="en-US" sz="2000" baseline="0" dirty="0" smtClean="0">
                        <a:latin typeface="Arial" panose="020B0604020202020204" pitchFamily="34" charset="0"/>
                        <a:cs typeface="Arial" panose="020B0604020202020204" pitchFamily="34" charset="0"/>
                      </a:endParaRPr>
                    </a:p>
                    <a:p>
                      <a:r>
                        <a:rPr lang="en-US" sz="2000" baseline="0" dirty="0" smtClean="0">
                          <a:latin typeface="Arial" panose="020B0604020202020204" pitchFamily="34" charset="0"/>
                          <a:cs typeface="Arial" panose="020B0604020202020204" pitchFamily="34" charset="0"/>
                        </a:rPr>
                        <a:t>Carbon fiber (pitch)=</a:t>
                      </a:r>
                      <a:r>
                        <a:rPr lang="en-US" sz="2000" dirty="0" smtClean="0">
                          <a:latin typeface="Arial" panose="020B0604020202020204" pitchFamily="34" charset="0"/>
                          <a:cs typeface="Arial" panose="020B0604020202020204" pitchFamily="34" charset="0"/>
                        </a:rPr>
                        <a:t>2-8.5x10</a:t>
                      </a:r>
                      <a:r>
                        <a:rPr lang="en-US" sz="2000" baseline="30000" dirty="0" smtClean="0">
                          <a:latin typeface="Arial" panose="020B0604020202020204" pitchFamily="34" charset="0"/>
                          <a:cs typeface="Arial" panose="020B0604020202020204" pitchFamily="34" charset="0"/>
                        </a:rPr>
                        <a:t>6</a:t>
                      </a:r>
                      <a:endParaRPr lang="en-US" sz="2000" baseline="0" dirty="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aseline="0" dirty="0" smtClean="0">
                          <a:latin typeface="Arial" panose="020B0604020202020204" pitchFamily="34" charset="0"/>
                          <a:cs typeface="Arial" panose="020B0604020202020204" pitchFamily="34" charset="0"/>
                        </a:rPr>
                        <a:t>Carbon fiber (PAN)=6.5-</a:t>
                      </a:r>
                      <a:r>
                        <a:rPr lang="en-US" sz="2000" dirty="0" smtClean="0">
                          <a:latin typeface="Arial" panose="020B0604020202020204" pitchFamily="34" charset="0"/>
                          <a:cs typeface="Arial" panose="020B0604020202020204" pitchFamily="34" charset="0"/>
                        </a:rPr>
                        <a:t>14x10</a:t>
                      </a:r>
                      <a:r>
                        <a:rPr lang="en-US" sz="2000" baseline="30000" dirty="0" smtClean="0">
                          <a:latin typeface="Arial" panose="020B0604020202020204" pitchFamily="34" charset="0"/>
                          <a:cs typeface="Arial" panose="020B0604020202020204" pitchFamily="34" charset="0"/>
                        </a:rPr>
                        <a:t>6</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81017">
                <a:tc>
                  <a:txBody>
                    <a:bodyPr/>
                    <a:lstStyle/>
                    <a:p>
                      <a:r>
                        <a:rPr lang="en-US" sz="2000" dirty="0" smtClean="0">
                          <a:latin typeface="Arial" panose="020B0604020202020204" pitchFamily="34" charset="0"/>
                          <a:cs typeface="Arial" panose="020B0604020202020204" pitchFamily="34" charset="0"/>
                        </a:rPr>
                        <a:t>Young’s modulus  (</a:t>
                      </a:r>
                      <a:r>
                        <a:rPr lang="en-US" sz="2000" dirty="0" err="1" smtClean="0">
                          <a:latin typeface="Arial" panose="020B0604020202020204" pitchFamily="34" charset="0"/>
                          <a:cs typeface="Arial" panose="020B0604020202020204" pitchFamily="34" charset="0"/>
                        </a:rPr>
                        <a:t>Tpa</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txBody>
                  <a:tcPr/>
                </a:tc>
                <a:tc>
                  <a:txBody>
                    <a:bodyPr/>
                    <a:lstStyle/>
                    <a:p>
                      <a:pPr algn="ctr"/>
                      <a:r>
                        <a:rPr lang="en-US" sz="2000" dirty="0" smtClean="0">
                          <a:latin typeface="Arial" panose="020B0604020202020204" pitchFamily="34" charset="0"/>
                          <a:cs typeface="Arial" panose="020B0604020202020204" pitchFamily="34" charset="0"/>
                        </a:rPr>
                        <a:t>1-5</a:t>
                      </a:r>
                      <a:endParaRPr lang="en-US" sz="2000" dirty="0">
                        <a:latin typeface="Arial" panose="020B0604020202020204" pitchFamily="34" charset="0"/>
                        <a:cs typeface="Arial" panose="020B0604020202020204" pitchFamily="34" charset="0"/>
                      </a:endParaRPr>
                    </a:p>
                  </a:txBody>
                  <a:tcPr/>
                </a:tc>
                <a:tc>
                  <a:txBody>
                    <a:bodyPr/>
                    <a:lstStyle/>
                    <a:p>
                      <a:r>
                        <a:rPr lang="en-US" sz="2000" dirty="0" smtClean="0">
                          <a:latin typeface="Arial" panose="020B0604020202020204" pitchFamily="34" charset="0"/>
                          <a:cs typeface="Arial" panose="020B0604020202020204" pitchFamily="34" charset="0"/>
                        </a:rPr>
                        <a:t>Steel=0.18-0.2</a:t>
                      </a:r>
                    </a:p>
                    <a:p>
                      <a:r>
                        <a:rPr lang="en-US" sz="2000" dirty="0" smtClean="0">
                          <a:latin typeface="Arial" panose="020B0604020202020204" pitchFamily="34" charset="0"/>
                          <a:cs typeface="Arial" panose="020B0604020202020204" pitchFamily="34" charset="0"/>
                        </a:rPr>
                        <a:t>Kevlar=0.06-0.18</a:t>
                      </a:r>
                    </a:p>
                    <a:p>
                      <a:r>
                        <a:rPr lang="en-US" sz="2000" dirty="0" smtClean="0">
                          <a:latin typeface="Arial" panose="020B0604020202020204" pitchFamily="34" charset="0"/>
                          <a:cs typeface="Arial" panose="020B0604020202020204" pitchFamily="34" charset="0"/>
                        </a:rPr>
                        <a:t>Diamond= 0.1-0.12</a:t>
                      </a:r>
                    </a:p>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81017">
                <a:tc>
                  <a:txBody>
                    <a:bodyPr/>
                    <a:lstStyle/>
                    <a:p>
                      <a:r>
                        <a:rPr lang="en-US" sz="2000" dirty="0" smtClean="0">
                          <a:latin typeface="Arial" panose="020B0604020202020204" pitchFamily="34" charset="0"/>
                          <a:cs typeface="Arial" panose="020B0604020202020204" pitchFamily="34" charset="0"/>
                        </a:rPr>
                        <a:t>Tensile</a:t>
                      </a:r>
                      <a:r>
                        <a:rPr lang="en-US" sz="2000" baseline="0" dirty="0" smtClean="0">
                          <a:latin typeface="Arial" panose="020B0604020202020204" pitchFamily="34" charset="0"/>
                          <a:cs typeface="Arial" panose="020B0604020202020204" pitchFamily="34" charset="0"/>
                        </a:rPr>
                        <a:t> strength (</a:t>
                      </a:r>
                      <a:r>
                        <a:rPr lang="en-US" sz="2000" baseline="0" dirty="0" err="1" smtClean="0">
                          <a:latin typeface="Arial" panose="020B0604020202020204" pitchFamily="34" charset="0"/>
                          <a:cs typeface="Arial" panose="020B0604020202020204" pitchFamily="34" charset="0"/>
                        </a:rPr>
                        <a:t>Gpa</a:t>
                      </a:r>
                      <a:r>
                        <a:rPr lang="en-US" sz="2000" baseline="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txBody>
                  <a:tcPr/>
                </a:tc>
                <a:tc>
                  <a:txBody>
                    <a:bodyPr/>
                    <a:lstStyle/>
                    <a:p>
                      <a:pPr algn="ctr"/>
                      <a:r>
                        <a:rPr lang="en-US" sz="2000" dirty="0" smtClean="0">
                          <a:latin typeface="Arial" panose="020B0604020202020204" pitchFamily="34" charset="0"/>
                          <a:cs typeface="Arial" panose="020B0604020202020204" pitchFamily="34" charset="0"/>
                        </a:rPr>
                        <a:t>15-150</a:t>
                      </a:r>
                      <a:endParaRPr lang="en-US" sz="2000" dirty="0">
                        <a:latin typeface="Arial" panose="020B0604020202020204" pitchFamily="34" charset="0"/>
                        <a:cs typeface="Arial" panose="020B0604020202020204" pitchFamily="34" charset="0"/>
                      </a:endParaRPr>
                    </a:p>
                  </a:txBody>
                  <a:tcPr/>
                </a:tc>
                <a:tc>
                  <a:txBody>
                    <a:bodyPr/>
                    <a:lstStyle/>
                    <a:p>
                      <a:r>
                        <a:rPr lang="en-US" sz="2000" dirty="0" smtClean="0">
                          <a:latin typeface="Arial" panose="020B0604020202020204" pitchFamily="34" charset="0"/>
                          <a:cs typeface="Arial" panose="020B0604020202020204" pitchFamily="34" charset="0"/>
                        </a:rPr>
                        <a:t>Steel=0.38-1.55</a:t>
                      </a:r>
                    </a:p>
                    <a:p>
                      <a:r>
                        <a:rPr lang="en-US" sz="2000" dirty="0" smtClean="0">
                          <a:latin typeface="Arial" panose="020B0604020202020204" pitchFamily="34" charset="0"/>
                          <a:cs typeface="Arial" panose="020B0604020202020204" pitchFamily="34" charset="0"/>
                        </a:rPr>
                        <a:t>Kevlar=3.6-3.8</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6" name="Rectangle 5"/>
          <p:cNvSpPr/>
          <p:nvPr/>
        </p:nvSpPr>
        <p:spPr>
          <a:xfrm>
            <a:off x="1817915" y="649466"/>
            <a:ext cx="9144000" cy="5539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lvl="0" algn="ctr" eaLnBrk="0" fontAlgn="base" hangingPunct="0">
              <a:lnSpc>
                <a:spcPct val="150000"/>
              </a:lnSpc>
              <a:spcBef>
                <a:spcPct val="0"/>
              </a:spcBef>
              <a:spcAft>
                <a:spcPct val="0"/>
              </a:spcAft>
            </a:pPr>
            <a:r>
              <a:rPr lang="en-US" sz="2000" b="1" dirty="0">
                <a:solidFill>
                  <a:srgbClr val="FFFF00"/>
                </a:solidFill>
                <a:latin typeface="Arial" pitchFamily="34" charset="0"/>
                <a:ea typeface="Times New Roman" pitchFamily="18" charset="0"/>
                <a:cs typeface="Times New Roman" pitchFamily="18" charset="0"/>
              </a:rPr>
              <a:t>Selected electrical and mechanical properties of carbon nanotubes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14146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7688" y="611591"/>
            <a:ext cx="10100092" cy="601127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4551112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60</a:t>
            </a:fld>
            <a:endParaRPr lang="en-US"/>
          </a:p>
        </p:txBody>
      </p:sp>
      <p:pic>
        <p:nvPicPr>
          <p:cNvPr id="116738" name="Picture 2" descr="Image result for properties of carbon nanotubes"/>
          <p:cNvPicPr>
            <a:picLocks noChangeAspect="1" noChangeArrowheads="1"/>
          </p:cNvPicPr>
          <p:nvPr/>
        </p:nvPicPr>
        <p:blipFill>
          <a:blip r:embed="rId2"/>
          <a:srcRect/>
          <a:stretch>
            <a:fillRect/>
          </a:stretch>
        </p:blipFill>
        <p:spPr bwMode="auto">
          <a:xfrm>
            <a:off x="1828800" y="914401"/>
            <a:ext cx="8661504" cy="4602163"/>
          </a:xfrm>
          <a:prstGeom prst="rect">
            <a:avLst/>
          </a:prstGeom>
          <a:noFill/>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6146445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61</a:t>
            </a:fld>
            <a:endParaRPr lang="en-US"/>
          </a:p>
        </p:txBody>
      </p:sp>
      <p:sp>
        <p:nvSpPr>
          <p:cNvPr id="5" name="Rectangle 4"/>
          <p:cNvSpPr/>
          <p:nvPr/>
        </p:nvSpPr>
        <p:spPr>
          <a:xfrm>
            <a:off x="221334" y="1286665"/>
            <a:ext cx="11749332" cy="470898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15000"/>
              </a:lnSpc>
            </a:pPr>
            <a:r>
              <a:rPr lang="en-US" sz="2400" b="1" dirty="0">
                <a:latin typeface="Tahoma" panose="020B0604030504040204" pitchFamily="34" charset="0"/>
                <a:ea typeface="Calibri" panose="020F0502020204030204" pitchFamily="34" charset="0"/>
                <a:cs typeface="Times New Roman" panose="02020603050405020304" pitchFamily="18" charset="0"/>
              </a:rPr>
              <a:t>Applications of </a:t>
            </a:r>
            <a:r>
              <a:rPr lang="en-US" sz="2400" b="1" dirty="0" err="1">
                <a:latin typeface="Tahoma" panose="020B0604030504040204" pitchFamily="34" charset="0"/>
                <a:ea typeface="Calibri" panose="020F0502020204030204" pitchFamily="34" charset="0"/>
                <a:cs typeface="Times New Roman" panose="02020603050405020304" pitchFamily="18" charset="0"/>
              </a:rPr>
              <a:t>CNTs</a:t>
            </a:r>
            <a:r>
              <a:rPr lang="en-US" sz="2400" b="1" dirty="0">
                <a:latin typeface="Tahoma" panose="020B0604030504040204" pitchFamily="34" charset="0"/>
                <a:ea typeface="Calibri" panose="020F0502020204030204" pitchFamily="34" charset="0"/>
                <a:cs typeface="Times New Roman" panose="02020603050405020304" pitchFamily="18" charset="0"/>
              </a:rPr>
              <a:t>:</a:t>
            </a:r>
            <a:endParaRPr lang="en-IN" sz="3200"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Arial" panose="020B0604020202020204" pitchFamily="34" charset="0"/>
              <a:buChar char="•"/>
              <a:tabLst>
                <a:tab pos="457200" algn="l"/>
              </a:tabLst>
            </a:pPr>
            <a:r>
              <a:rPr lang="en-US" sz="2400" dirty="0" smtClean="0">
                <a:latin typeface="Tahoma" panose="020B0604030504040204" pitchFamily="34" charset="0"/>
                <a:ea typeface="Calibri" panose="020F0502020204030204" pitchFamily="34" charset="0"/>
                <a:cs typeface="Times New Roman" panose="02020603050405020304" pitchFamily="18" charset="0"/>
              </a:rPr>
              <a:t>Sensor, RFIDs, </a:t>
            </a:r>
          </a:p>
          <a:p>
            <a:pPr marL="342900" indent="-342900" algn="just">
              <a:lnSpc>
                <a:spcPct val="115000"/>
              </a:lnSpc>
              <a:buFont typeface="Arial" panose="020B0604020202020204" pitchFamily="34" charset="0"/>
              <a:buChar char="•"/>
              <a:tabLst>
                <a:tab pos="457200" algn="l"/>
              </a:tabLst>
            </a:pPr>
            <a:r>
              <a:rPr lang="en-US" sz="2400" dirty="0" smtClean="0">
                <a:latin typeface="Tahoma" panose="020B0604030504040204" pitchFamily="34" charset="0"/>
                <a:ea typeface="Calibri" panose="020F0502020204030204" pitchFamily="34" charset="0"/>
                <a:cs typeface="Times New Roman" panose="02020603050405020304" pitchFamily="18" charset="0"/>
              </a:rPr>
              <a:t>Optoelectronic </a:t>
            </a:r>
            <a:r>
              <a:rPr lang="en-US" sz="2400" dirty="0">
                <a:latin typeface="Tahoma" panose="020B0604030504040204" pitchFamily="34" charset="0"/>
                <a:ea typeface="Calibri" panose="020F0502020204030204" pitchFamily="34" charset="0"/>
                <a:cs typeface="Times New Roman" panose="02020603050405020304" pitchFamily="18" charset="0"/>
              </a:rPr>
              <a:t>devices (Field Emission Display ( FED))</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Arial" panose="020B0604020202020204" pitchFamily="34" charset="0"/>
              <a:buChar char="•"/>
              <a:tabLst>
                <a:tab pos="457200" algn="l"/>
              </a:tabLst>
            </a:pPr>
            <a:r>
              <a:rPr lang="en-US" sz="2400" dirty="0">
                <a:latin typeface="Tahoma" panose="020B0604030504040204" pitchFamily="34" charset="0"/>
                <a:ea typeface="Calibri" panose="020F0502020204030204" pitchFamily="34" charset="0"/>
                <a:cs typeface="Times New Roman" panose="02020603050405020304" pitchFamily="18" charset="0"/>
              </a:rPr>
              <a:t>As </a:t>
            </a:r>
            <a:r>
              <a:rPr lang="en-US" sz="2400" i="1" dirty="0">
                <a:latin typeface="Tahoma" panose="020B0604030504040204" pitchFamily="34" charset="0"/>
                <a:ea typeface="Calibri" panose="020F0502020204030204" pitchFamily="34" charset="0"/>
                <a:cs typeface="Times New Roman" panose="02020603050405020304" pitchFamily="18" charset="0"/>
              </a:rPr>
              <a:t>electrodes in </a:t>
            </a:r>
            <a:r>
              <a:rPr lang="en-US" sz="2400" dirty="0">
                <a:latin typeface="Tahoma" panose="020B0604030504040204" pitchFamily="34" charset="0"/>
                <a:ea typeface="Calibri" panose="020F0502020204030204" pitchFamily="34" charset="0"/>
                <a:cs typeface="Times New Roman" panose="02020603050405020304" pitchFamily="18" charset="0"/>
              </a:rPr>
              <a:t>batteries</a:t>
            </a:r>
            <a:r>
              <a:rPr lang="en-US" sz="2400" i="1" dirty="0">
                <a:latin typeface="Tahoma" panose="020B0604030504040204" pitchFamily="34" charset="0"/>
                <a:ea typeface="Calibri" panose="020F0502020204030204" pitchFamily="34" charset="0"/>
                <a:cs typeface="Times New Roman" panose="02020603050405020304" pitchFamily="18" charset="0"/>
              </a:rPr>
              <a:t>, capacitors and super capacitor electrodes</a:t>
            </a:r>
            <a:r>
              <a:rPr lang="en-US" sz="2400" dirty="0">
                <a:latin typeface="Tahoma" panose="020B0604030504040204" pitchFamily="34" charset="0"/>
                <a:ea typeface="Calibri" panose="020F0502020204030204" pitchFamily="34" charset="0"/>
                <a:cs typeface="Times New Roman" panose="02020603050405020304" pitchFamily="18" charset="0"/>
              </a:rPr>
              <a:t>.</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Arial" panose="020B0604020202020204" pitchFamily="34" charset="0"/>
              <a:buChar char="•"/>
              <a:tabLst>
                <a:tab pos="457200" algn="l"/>
              </a:tabLst>
            </a:pPr>
            <a:r>
              <a:rPr lang="en-US" sz="2400" dirty="0">
                <a:latin typeface="Tahoma" panose="020B0604030504040204" pitchFamily="34" charset="0"/>
                <a:ea typeface="Calibri" panose="020F0502020204030204" pitchFamily="34" charset="0"/>
                <a:cs typeface="Times New Roman" panose="02020603050405020304" pitchFamily="18" charset="0"/>
              </a:rPr>
              <a:t>As </a:t>
            </a:r>
            <a:r>
              <a:rPr lang="en-US" sz="2400" i="1" dirty="0">
                <a:latin typeface="Tahoma" panose="020B0604030504040204" pitchFamily="34" charset="0"/>
                <a:ea typeface="Calibri" panose="020F0502020204030204" pitchFamily="34" charset="0"/>
                <a:cs typeface="Times New Roman" panose="02020603050405020304" pitchFamily="18" charset="0"/>
              </a:rPr>
              <a:t>electrode catalyst supports in Polymer Electrolyte Membrane (PEM) fuel cells </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Arial" panose="020B0604020202020204" pitchFamily="34" charset="0"/>
              <a:buChar char="•"/>
              <a:tabLst>
                <a:tab pos="457200" algn="l"/>
              </a:tabLst>
            </a:pPr>
            <a:r>
              <a:rPr lang="en-US" sz="2400" i="1" dirty="0">
                <a:latin typeface="Tahoma" panose="020B0604030504040204" pitchFamily="34" charset="0"/>
                <a:ea typeface="Calibri" panose="020F0502020204030204" pitchFamily="34" charset="0"/>
                <a:cs typeface="Times New Roman" panose="02020603050405020304" pitchFamily="18" charset="0"/>
              </a:rPr>
              <a:t>Hydrogen</a:t>
            </a:r>
            <a:r>
              <a:rPr lang="en-US" sz="2400" dirty="0">
                <a:latin typeface="Tahoma" panose="020B0604030504040204" pitchFamily="34" charset="0"/>
                <a:ea typeface="Calibri" panose="020F0502020204030204" pitchFamily="34" charset="0"/>
                <a:cs typeface="Times New Roman" panose="02020603050405020304" pitchFamily="18" charset="0"/>
              </a:rPr>
              <a:t> Storage material in hydrogen fuel car.</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Arial" panose="020B0604020202020204" pitchFamily="34" charset="0"/>
              <a:buChar char="•"/>
              <a:tabLst>
                <a:tab pos="457200" algn="l"/>
              </a:tabLst>
            </a:pPr>
            <a:r>
              <a:rPr lang="en-US" sz="2400" dirty="0">
                <a:latin typeface="Tahoma" panose="020B0604030504040204" pitchFamily="34" charset="0"/>
                <a:ea typeface="Calibri" panose="020F0502020204030204" pitchFamily="34" charset="0"/>
                <a:cs typeface="Times New Roman" panose="02020603050405020304" pitchFamily="18" charset="0"/>
              </a:rPr>
              <a:t>As electrically </a:t>
            </a:r>
            <a:r>
              <a:rPr lang="en-US" sz="2400" i="1" dirty="0">
                <a:latin typeface="Tahoma" panose="020B0604030504040204" pitchFamily="34" charset="0"/>
                <a:ea typeface="Calibri" panose="020F0502020204030204" pitchFamily="34" charset="0"/>
                <a:cs typeface="Times New Roman" panose="02020603050405020304" pitchFamily="18" charset="0"/>
              </a:rPr>
              <a:t>powered artificial </a:t>
            </a:r>
            <a:r>
              <a:rPr lang="en-US" sz="2400" dirty="0">
                <a:latin typeface="Tahoma" panose="020B0604030504040204" pitchFamily="34" charset="0"/>
                <a:ea typeface="Calibri" panose="020F0502020204030204" pitchFamily="34" charset="0"/>
                <a:cs typeface="Times New Roman" panose="02020603050405020304" pitchFamily="18" charset="0"/>
              </a:rPr>
              <a:t>muscles.</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Arial" panose="020B0604020202020204" pitchFamily="34" charset="0"/>
              <a:buChar char="•"/>
              <a:tabLst>
                <a:tab pos="457200" algn="l"/>
              </a:tabLst>
            </a:pPr>
            <a:r>
              <a:rPr lang="en-US" sz="2400" dirty="0">
                <a:latin typeface="Tahoma" panose="020B0604030504040204" pitchFamily="34" charset="0"/>
                <a:ea typeface="Calibri" panose="020F0502020204030204" pitchFamily="34" charset="0"/>
                <a:cs typeface="Times New Roman" panose="02020603050405020304" pitchFamily="18" charset="0"/>
              </a:rPr>
              <a:t> </a:t>
            </a:r>
            <a:r>
              <a:rPr lang="en-US" sz="2400" dirty="0" err="1">
                <a:latin typeface="Tahoma" panose="020B0604030504040204" pitchFamily="34" charset="0"/>
                <a:ea typeface="Calibri" panose="020F0502020204030204" pitchFamily="34" charset="0"/>
                <a:cs typeface="Times New Roman" panose="02020603050405020304" pitchFamily="18" charset="0"/>
              </a:rPr>
              <a:t>Elctrocatalyst</a:t>
            </a:r>
            <a:r>
              <a:rPr lang="en-US" sz="2400" dirty="0">
                <a:latin typeface="Tahoma" panose="020B0604030504040204" pitchFamily="34" charset="0"/>
                <a:ea typeface="Calibri" panose="020F0502020204030204" pitchFamily="34" charset="0"/>
                <a:cs typeface="Times New Roman" panose="02020603050405020304" pitchFamily="18" charset="0"/>
              </a:rPr>
              <a:t> for water splitting, </a:t>
            </a:r>
            <a:r>
              <a:rPr lang="en-US" sz="2400" dirty="0" err="1">
                <a:latin typeface="Tahoma" panose="020B0604030504040204" pitchFamily="34" charset="0"/>
                <a:ea typeface="Calibri" panose="020F0502020204030204" pitchFamily="34" charset="0"/>
                <a:cs typeface="Times New Roman" panose="02020603050405020304" pitchFamily="18" charset="0"/>
              </a:rPr>
              <a:t>H2</a:t>
            </a:r>
            <a:r>
              <a:rPr lang="en-US" sz="2400" dirty="0">
                <a:latin typeface="Tahoma" panose="020B0604030504040204" pitchFamily="34" charset="0"/>
                <a:ea typeface="Calibri" panose="020F0502020204030204" pitchFamily="34" charset="0"/>
                <a:cs typeface="Times New Roman" panose="02020603050405020304" pitchFamily="18" charset="0"/>
              </a:rPr>
              <a:t> production.</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Arial" panose="020B0604020202020204" pitchFamily="34" charset="0"/>
              <a:buChar char="•"/>
              <a:tabLst>
                <a:tab pos="457200" algn="l"/>
              </a:tabLst>
            </a:pPr>
            <a:r>
              <a:rPr lang="en-US" sz="2400" dirty="0">
                <a:latin typeface="Tahoma" panose="020B0604030504040204" pitchFamily="34" charset="0"/>
                <a:ea typeface="Calibri" panose="020F0502020204030204" pitchFamily="34" charset="0"/>
                <a:cs typeface="Times New Roman" panose="02020603050405020304" pitchFamily="18" charset="0"/>
              </a:rPr>
              <a:t>Adsorbent and photocatalyst for organic pollutants degradation. </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Arial" panose="020B0604020202020204" pitchFamily="34" charset="0"/>
              <a:buChar char="•"/>
              <a:tabLst>
                <a:tab pos="457200" algn="l"/>
              </a:tabLst>
            </a:pPr>
            <a:r>
              <a:rPr lang="en-US" sz="2400" dirty="0">
                <a:latin typeface="Tahoma" panose="020B0604030504040204" pitchFamily="34" charset="0"/>
                <a:ea typeface="Calibri" panose="020F0502020204030204" pitchFamily="34" charset="0"/>
                <a:cs typeface="Times New Roman" panose="02020603050405020304" pitchFamily="18" charset="0"/>
              </a:rPr>
              <a:t>Sensor for heavy metal ion, gases, volatile organic compounds and biomolecules.</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latin typeface="Tahoma" panose="020B0604030504040204" pitchFamily="34" charset="0"/>
                <a:ea typeface="Calibri" panose="020F0502020204030204" pitchFamily="34" charset="0"/>
              </a:rPr>
              <a:t>Drug carriers</a:t>
            </a:r>
            <a:endParaRPr lang="en-IN" sz="24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9517176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8" name="Picture 7"/>
          <p:cNvPicPr>
            <a:picLocks noChangeAspect="1"/>
          </p:cNvPicPr>
          <p:nvPr/>
        </p:nvPicPr>
        <p:blipFill>
          <a:blip r:embed="rId4"/>
          <a:stretch>
            <a:fillRect/>
          </a:stretch>
        </p:blipFill>
        <p:spPr>
          <a:xfrm>
            <a:off x="1151707" y="676906"/>
            <a:ext cx="9089571" cy="4926961"/>
          </a:xfrm>
          <a:prstGeom prst="rect">
            <a:avLst/>
          </a:prstGeom>
        </p:spPr>
      </p:pic>
      <p:sp>
        <p:nvSpPr>
          <p:cNvPr id="9" name="Rectangle 8"/>
          <p:cNvSpPr/>
          <p:nvPr/>
        </p:nvSpPr>
        <p:spPr>
          <a:xfrm>
            <a:off x="3889925" y="5610776"/>
            <a:ext cx="4263475" cy="369332"/>
          </a:xfrm>
          <a:prstGeom prst="rect">
            <a:avLst/>
          </a:prstGeom>
        </p:spPr>
        <p:txBody>
          <a:bodyPr wrap="none">
            <a:spAutoFit/>
          </a:bodyPr>
          <a:lstStyle/>
          <a:p>
            <a:r>
              <a:rPr lang="en-IN" dirty="0"/>
              <a:t>https://</a:t>
            </a:r>
            <a:r>
              <a:rPr lang="en-IN" dirty="0" err="1"/>
              <a:t>doi.org</a:t>
            </a:r>
            <a:r>
              <a:rPr lang="en-IN" dirty="0"/>
              <a:t>/10.1088/2399-1984/</a:t>
            </a:r>
            <a:r>
              <a:rPr lang="en-IN" dirty="0" err="1"/>
              <a:t>ab5f20</a:t>
            </a:r>
            <a:endParaRPr lang="en-IN" dirty="0"/>
          </a:p>
        </p:txBody>
      </p:sp>
    </p:spTree>
    <p:extLst>
      <p:ext uri="{BB962C8B-B14F-4D97-AF65-F5344CB8AC3E}">
        <p14:creationId xmlns:p14="http://schemas.microsoft.com/office/powerpoint/2010/main" val="26490950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10" name="Picture 9"/>
          <p:cNvPicPr>
            <a:picLocks noChangeAspect="1"/>
          </p:cNvPicPr>
          <p:nvPr/>
        </p:nvPicPr>
        <p:blipFill>
          <a:blip r:embed="rId4"/>
          <a:stretch>
            <a:fillRect/>
          </a:stretch>
        </p:blipFill>
        <p:spPr>
          <a:xfrm>
            <a:off x="2048283" y="846723"/>
            <a:ext cx="7646885" cy="3380967"/>
          </a:xfrm>
          <a:prstGeom prst="rect">
            <a:avLst/>
          </a:prstGeom>
        </p:spPr>
      </p:pic>
      <p:sp>
        <p:nvSpPr>
          <p:cNvPr id="11" name="Rectangle 10"/>
          <p:cNvSpPr/>
          <p:nvPr/>
        </p:nvSpPr>
        <p:spPr>
          <a:xfrm>
            <a:off x="3451458" y="5107354"/>
            <a:ext cx="3538661" cy="369332"/>
          </a:xfrm>
          <a:prstGeom prst="rect">
            <a:avLst/>
          </a:prstGeom>
        </p:spPr>
        <p:txBody>
          <a:bodyPr wrap="none">
            <a:spAutoFit/>
          </a:bodyPr>
          <a:lstStyle/>
          <a:p>
            <a:r>
              <a:rPr lang="en-IN" dirty="0"/>
              <a:t>https://</a:t>
            </a:r>
            <a:r>
              <a:rPr lang="en-IN" dirty="0" err="1"/>
              <a:t>doi.org</a:t>
            </a:r>
            <a:r>
              <a:rPr lang="en-IN" dirty="0"/>
              <a:t>/10.3390/</a:t>
            </a:r>
            <a:r>
              <a:rPr lang="en-IN" dirty="0" err="1"/>
              <a:t>s18061958</a:t>
            </a:r>
            <a:endParaRPr lang="en-IN" dirty="0"/>
          </a:p>
        </p:txBody>
      </p:sp>
    </p:spTree>
    <p:extLst>
      <p:ext uri="{BB962C8B-B14F-4D97-AF65-F5344CB8AC3E}">
        <p14:creationId xmlns:p14="http://schemas.microsoft.com/office/powerpoint/2010/main" val="3174681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64</a:t>
            </a:fld>
            <a:endParaRPr lang="en-US"/>
          </a:p>
        </p:txBody>
      </p:sp>
      <p:pic>
        <p:nvPicPr>
          <p:cNvPr id="117762" name="Picture 2" descr="Image result for applications of carbon nanotubes"/>
          <p:cNvPicPr>
            <a:picLocks noChangeAspect="1" noChangeArrowheads="1"/>
          </p:cNvPicPr>
          <p:nvPr/>
        </p:nvPicPr>
        <p:blipFill>
          <a:blip r:embed="rId2"/>
          <a:srcRect/>
          <a:stretch>
            <a:fillRect/>
          </a:stretch>
        </p:blipFill>
        <p:spPr bwMode="auto">
          <a:xfrm>
            <a:off x="2133600" y="304800"/>
            <a:ext cx="7960282" cy="5825682"/>
          </a:xfrm>
          <a:prstGeom prst="rect">
            <a:avLst/>
          </a:prstGeom>
          <a:noFill/>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4619860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65</a:t>
            </a:fld>
            <a:endParaRPr lang="en-US"/>
          </a:p>
        </p:txBody>
      </p:sp>
      <p:sp>
        <p:nvSpPr>
          <p:cNvPr id="5121" name="Rectangle 1"/>
          <p:cNvSpPr>
            <a:spLocks noChangeArrowheads="1"/>
          </p:cNvSpPr>
          <p:nvPr/>
        </p:nvSpPr>
        <p:spPr bwMode="auto">
          <a:xfrm>
            <a:off x="2209800" y="577631"/>
            <a:ext cx="8610600" cy="830997"/>
          </a:xfrm>
          <a:prstGeom prst="rect">
            <a:avLst/>
          </a:prstGeom>
          <a:solidFill>
            <a:schemeClr val="accent6">
              <a:lumMod val="40000"/>
              <a:lumOff val="6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400" b="1" dirty="0">
                <a:solidFill>
                  <a:srgbClr val="FF0000"/>
                </a:solidFill>
                <a:latin typeface="Arial" pitchFamily="34" charset="0"/>
                <a:ea typeface="Calibri" pitchFamily="34" charset="0"/>
                <a:cs typeface="Times New Roman" pitchFamily="18" charset="0"/>
              </a:rPr>
              <a:t>Graphene</a:t>
            </a:r>
            <a:r>
              <a:rPr lang="en-US" sz="2400" dirty="0">
                <a:solidFill>
                  <a:srgbClr val="FF0000"/>
                </a:solidFill>
                <a:latin typeface="Arial" pitchFamily="34" charset="0"/>
                <a:ea typeface="Calibri" pitchFamily="34" charset="0"/>
                <a:cs typeface="Times New Roman" pitchFamily="18" charset="0"/>
              </a:rPr>
              <a:t>:  </a:t>
            </a:r>
            <a:r>
              <a:rPr lang="en-US" sz="2400" b="1" i="1" dirty="0">
                <a:solidFill>
                  <a:srgbClr val="0000FF"/>
                </a:solidFill>
              </a:rPr>
              <a:t>The perfect atomic lattice in single sheet. </a:t>
            </a:r>
          </a:p>
          <a:p>
            <a:pPr fontAlgn="base">
              <a:spcBef>
                <a:spcPct val="0"/>
              </a:spcBef>
              <a:spcAft>
                <a:spcPct val="0"/>
              </a:spcAft>
            </a:pPr>
            <a:r>
              <a:rPr lang="en-US" sz="2400" b="1" i="1" dirty="0">
                <a:solidFill>
                  <a:srgbClr val="0000FF"/>
                </a:solidFill>
              </a:rPr>
              <a:t>                        The carbon nanomaterial having only surface.</a:t>
            </a:r>
          </a:p>
        </p:txBody>
      </p:sp>
      <p:sp>
        <p:nvSpPr>
          <p:cNvPr id="5123" name="Rectangle 3"/>
          <p:cNvSpPr>
            <a:spLocks noChangeArrowheads="1"/>
          </p:cNvSpPr>
          <p:nvPr/>
        </p:nvSpPr>
        <p:spPr bwMode="auto">
          <a:xfrm>
            <a:off x="742406" y="1625042"/>
            <a:ext cx="10611394" cy="43858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85750" indent="-285750" algn="just">
              <a:buFont typeface="Arial" panose="020B0604020202020204" pitchFamily="34" charset="0"/>
              <a:buChar char="•"/>
            </a:pPr>
            <a:r>
              <a:rPr lang="en-US" dirty="0">
                <a:solidFill>
                  <a:srgbClr val="006600"/>
                </a:solidFill>
                <a:latin typeface="Arial" pitchFamily="34" charset="0"/>
                <a:ea typeface="Calibri" pitchFamily="34" charset="0"/>
                <a:cs typeface="Times-Roman"/>
              </a:rPr>
              <a:t>Graphene, an excellent electronic material, discovered in 2004 by </a:t>
            </a:r>
            <a:r>
              <a:rPr lang="en-US" b="1" dirty="0">
                <a:solidFill>
                  <a:srgbClr val="006600"/>
                </a:solidFill>
                <a:latin typeface="Arial" pitchFamily="34" charset="0"/>
                <a:ea typeface="Calibri" pitchFamily="34" charset="0"/>
                <a:cs typeface="Times-Roman"/>
              </a:rPr>
              <a:t>A. K. </a:t>
            </a:r>
            <a:r>
              <a:rPr lang="en-US" b="1" dirty="0" err="1">
                <a:solidFill>
                  <a:srgbClr val="006600"/>
                </a:solidFill>
                <a:latin typeface="Arial" pitchFamily="34" charset="0"/>
                <a:ea typeface="Calibri" pitchFamily="34" charset="0"/>
                <a:cs typeface="Times-Roman"/>
              </a:rPr>
              <a:t>Geim</a:t>
            </a:r>
            <a:r>
              <a:rPr lang="en-US" b="1" dirty="0">
                <a:solidFill>
                  <a:srgbClr val="006600"/>
                </a:solidFill>
                <a:latin typeface="Arial" pitchFamily="34" charset="0"/>
                <a:ea typeface="Calibri" pitchFamily="34" charset="0"/>
                <a:cs typeface="Times-Roman"/>
              </a:rPr>
              <a:t> </a:t>
            </a:r>
            <a:r>
              <a:rPr lang="en-US" dirty="0">
                <a:solidFill>
                  <a:srgbClr val="006600"/>
                </a:solidFill>
                <a:latin typeface="Arial" pitchFamily="34" charset="0"/>
                <a:ea typeface="Calibri" pitchFamily="34" charset="0"/>
                <a:cs typeface="Times-Roman"/>
              </a:rPr>
              <a:t>and </a:t>
            </a:r>
            <a:r>
              <a:rPr lang="en-US" b="1" dirty="0">
                <a:solidFill>
                  <a:srgbClr val="006600"/>
                </a:solidFill>
                <a:latin typeface="Arial" pitchFamily="34" charset="0"/>
                <a:ea typeface="Calibri" pitchFamily="34" charset="0"/>
                <a:cs typeface="Times-Roman"/>
              </a:rPr>
              <a:t>K. S. </a:t>
            </a:r>
            <a:r>
              <a:rPr lang="en-US" b="1" dirty="0" err="1">
                <a:solidFill>
                  <a:srgbClr val="006600"/>
                </a:solidFill>
                <a:latin typeface="Arial" pitchFamily="34" charset="0"/>
                <a:ea typeface="Calibri" pitchFamily="34" charset="0"/>
                <a:cs typeface="Times-Roman"/>
              </a:rPr>
              <a:t>Novoselov</a:t>
            </a:r>
            <a:r>
              <a:rPr lang="en-US" dirty="0">
                <a:solidFill>
                  <a:srgbClr val="006600"/>
                </a:solidFill>
                <a:latin typeface="Arial" pitchFamily="34" charset="0"/>
                <a:ea typeface="Calibri" pitchFamily="34" charset="0"/>
                <a:cs typeface="Times-Roman"/>
              </a:rPr>
              <a:t>, and  received Nobel prize in chemistry for this discovery in 2010.</a:t>
            </a:r>
          </a:p>
          <a:p>
            <a:pPr marL="285750" indent="-285750" algn="just">
              <a:buFont typeface="Arial" panose="020B0604020202020204" pitchFamily="34" charset="0"/>
              <a:buChar char="•"/>
            </a:pPr>
            <a:r>
              <a:rPr lang="en-US" dirty="0">
                <a:solidFill>
                  <a:srgbClr val="006600"/>
                </a:solidFill>
                <a:latin typeface="Arial" pitchFamily="34" charset="0"/>
                <a:ea typeface="Calibri" pitchFamily="34" charset="0"/>
                <a:cs typeface="Times-Roman"/>
              </a:rPr>
              <a:t>It has enormous potential in the electronic device community, for example, field-effect transistor, transparent electrode, etc.</a:t>
            </a:r>
          </a:p>
          <a:p>
            <a:endParaRPr lang="en-US" dirty="0">
              <a:latin typeface="Arial" pitchFamily="34" charset="0"/>
              <a:ea typeface="Calibri" pitchFamily="34" charset="0"/>
              <a:cs typeface="Times-Roman"/>
            </a:endParaRPr>
          </a:p>
          <a:p>
            <a:pPr algn="just" eaLnBrk="0" fontAlgn="base" hangingPunct="0">
              <a:spcBef>
                <a:spcPct val="0"/>
              </a:spcBef>
              <a:spcAft>
                <a:spcPct val="0"/>
              </a:spcAft>
            </a:pPr>
            <a:r>
              <a:rPr lang="en-US" dirty="0">
                <a:solidFill>
                  <a:srgbClr val="0000CC"/>
                </a:solidFill>
                <a:latin typeface="Arial" pitchFamily="34" charset="0"/>
                <a:ea typeface="Times New Roman" pitchFamily="18" charset="0"/>
                <a:cs typeface="Times New Roman" pitchFamily="18" charset="0"/>
              </a:rPr>
              <a:t>Graphene is an allotrope of carbon made of a single layer of carbon atoms that are bonded together in a repeating pattern of hexagons</a:t>
            </a:r>
            <a:r>
              <a:rPr lang="en-US" dirty="0">
                <a:solidFill>
                  <a:srgbClr val="000000"/>
                </a:solidFill>
                <a:latin typeface="Arial" pitchFamily="34" charset="0"/>
                <a:ea typeface="Times New Roman" pitchFamily="18" charset="0"/>
                <a:cs typeface="Times New Roman" pitchFamily="18" charset="0"/>
              </a:rPr>
              <a:t>. </a:t>
            </a:r>
          </a:p>
          <a:p>
            <a:pPr algn="just" eaLnBrk="0" fontAlgn="base" hangingPunct="0">
              <a:lnSpc>
                <a:spcPct val="150000"/>
              </a:lnSpc>
              <a:spcBef>
                <a:spcPct val="0"/>
              </a:spcBef>
              <a:spcAft>
                <a:spcPct val="0"/>
              </a:spcAft>
            </a:pPr>
            <a:endParaRPr lang="en-US" dirty="0">
              <a:solidFill>
                <a:srgbClr val="000000"/>
              </a:solidFill>
              <a:latin typeface="Arial" pitchFamily="34" charset="0"/>
              <a:ea typeface="Times New Roman" pitchFamily="18" charset="0"/>
              <a:cs typeface="Times New Roman" pitchFamily="18" charset="0"/>
            </a:endParaRPr>
          </a:p>
          <a:p>
            <a:pPr algn="just" eaLnBrk="0" fontAlgn="base" hangingPunct="0">
              <a:spcBef>
                <a:spcPct val="0"/>
              </a:spcBef>
              <a:spcAft>
                <a:spcPct val="0"/>
              </a:spcAft>
              <a:buFont typeface="Wingdings" pitchFamily="2" charset="2"/>
              <a:buChar char="q"/>
            </a:pPr>
            <a:r>
              <a:rPr lang="en-US" dirty="0">
                <a:solidFill>
                  <a:srgbClr val="000000"/>
                </a:solidFill>
                <a:latin typeface="Arial" pitchFamily="34" charset="0"/>
                <a:ea typeface="Times New Roman" pitchFamily="18" charset="0"/>
                <a:cs typeface="Times New Roman" pitchFamily="18" charset="0"/>
              </a:rPr>
              <a:t> It is one million times thinner than paper; </a:t>
            </a:r>
          </a:p>
          <a:p>
            <a:pPr algn="just" eaLnBrk="0" fontAlgn="base" hangingPunct="0">
              <a:spcBef>
                <a:spcPct val="0"/>
              </a:spcBef>
              <a:spcAft>
                <a:spcPct val="0"/>
              </a:spcAft>
              <a:buFont typeface="Wingdings" pitchFamily="2" charset="2"/>
              <a:buChar char="q"/>
            </a:pPr>
            <a:r>
              <a:rPr lang="en-US" dirty="0">
                <a:solidFill>
                  <a:srgbClr val="000000"/>
                </a:solidFill>
                <a:latin typeface="Arial" pitchFamily="34" charset="0"/>
                <a:ea typeface="Calibri" pitchFamily="34" charset="0"/>
                <a:cs typeface="Times New Roman" pitchFamily="18" charset="0"/>
              </a:rPr>
              <a:t> </a:t>
            </a:r>
            <a:r>
              <a:rPr lang="en-US" dirty="0">
                <a:latin typeface="Arial" pitchFamily="34" charset="0"/>
                <a:ea typeface="Calibri" pitchFamily="34" charset="0"/>
                <a:cs typeface="Times New Roman" pitchFamily="18" charset="0"/>
              </a:rPr>
              <a:t>It is also the basic structural element of other allotropes, </a:t>
            </a:r>
            <a:r>
              <a:rPr lang="en-US" dirty="0">
                <a:solidFill>
                  <a:srgbClr val="000000"/>
                </a:solidFill>
                <a:latin typeface="Arial" pitchFamily="34" charset="0"/>
                <a:ea typeface="Calibri" pitchFamily="34" charset="0"/>
                <a:cs typeface="Times New Roman" pitchFamily="18" charset="0"/>
              </a:rPr>
              <a:t>including </a:t>
            </a:r>
            <a:r>
              <a:rPr lang="en-US" dirty="0">
                <a:solidFill>
                  <a:srgbClr val="000000"/>
                </a:solidFill>
                <a:latin typeface="Arial" pitchFamily="34" charset="0"/>
                <a:ea typeface="Calibri" pitchFamily="34" charset="0"/>
                <a:cs typeface="Times New Roman" pitchFamily="18" charset="0"/>
                <a:hlinkClick r:id="rId2" tooltip="Charcoal"/>
              </a:rPr>
              <a:t>charcoal</a:t>
            </a:r>
            <a:r>
              <a:rPr lang="en-US" dirty="0">
                <a:solidFill>
                  <a:srgbClr val="000000"/>
                </a:solidFill>
                <a:latin typeface="Arial" pitchFamily="34" charset="0"/>
                <a:ea typeface="Calibri" pitchFamily="34" charset="0"/>
                <a:cs typeface="Times New Roman" pitchFamily="18" charset="0"/>
              </a:rPr>
              <a:t>, </a:t>
            </a:r>
            <a:r>
              <a:rPr lang="en-US" dirty="0">
                <a:solidFill>
                  <a:srgbClr val="000000"/>
                </a:solidFill>
                <a:latin typeface="Arial" pitchFamily="34" charset="0"/>
                <a:ea typeface="Calibri" pitchFamily="34" charset="0"/>
                <a:cs typeface="Times New Roman" pitchFamily="18" charset="0"/>
                <a:hlinkClick r:id="rId3" tooltip="Carbon nanotube"/>
              </a:rPr>
              <a:t>carbon nanotubes</a:t>
            </a:r>
            <a:r>
              <a:rPr lang="en-US" dirty="0">
                <a:solidFill>
                  <a:srgbClr val="000000"/>
                </a:solidFill>
                <a:latin typeface="Arial" pitchFamily="34" charset="0"/>
                <a:ea typeface="Calibri" pitchFamily="34" charset="0"/>
                <a:cs typeface="Times New Roman" pitchFamily="18" charset="0"/>
              </a:rPr>
              <a:t> and </a:t>
            </a:r>
            <a:r>
              <a:rPr lang="en-US" dirty="0">
                <a:solidFill>
                  <a:srgbClr val="000000"/>
                </a:solidFill>
                <a:latin typeface="Arial" pitchFamily="34" charset="0"/>
                <a:ea typeface="Calibri" pitchFamily="34" charset="0"/>
                <a:cs typeface="Times New Roman" pitchFamily="18" charset="0"/>
                <a:hlinkClick r:id="rId4" tooltip="Fullerene"/>
              </a:rPr>
              <a:t>fullerenes</a:t>
            </a:r>
            <a:r>
              <a:rPr lang="en-US" dirty="0">
                <a:solidFill>
                  <a:srgbClr val="000000"/>
                </a:solidFill>
                <a:latin typeface="Arial" pitchFamily="34" charset="0"/>
                <a:ea typeface="Calibri" pitchFamily="34" charset="0"/>
                <a:cs typeface="Times New Roman" pitchFamily="18" charset="0"/>
              </a:rPr>
              <a:t>.  </a:t>
            </a:r>
          </a:p>
          <a:p>
            <a:pPr algn="just" eaLnBrk="0" fontAlgn="base" hangingPunct="0">
              <a:spcBef>
                <a:spcPct val="0"/>
              </a:spcBef>
              <a:spcAft>
                <a:spcPct val="0"/>
              </a:spcAft>
              <a:buFont typeface="Wingdings" pitchFamily="2" charset="2"/>
              <a:buChar char="q"/>
            </a:pPr>
            <a:r>
              <a:rPr lang="en-US" dirty="0">
                <a:latin typeface="Arial" pitchFamily="34" charset="0"/>
                <a:ea typeface="Calibri" pitchFamily="34" charset="0"/>
                <a:cs typeface="Times-Roman"/>
              </a:rPr>
              <a:t> Spherical carbon </a:t>
            </a:r>
            <a:r>
              <a:rPr lang="en-US" dirty="0" err="1">
                <a:latin typeface="Arial" pitchFamily="34" charset="0"/>
                <a:ea typeface="Calibri" pitchFamily="34" charset="0"/>
                <a:cs typeface="Times-Roman"/>
              </a:rPr>
              <a:t>nanomaterials</a:t>
            </a:r>
            <a:r>
              <a:rPr lang="en-US" dirty="0">
                <a:latin typeface="Arial" pitchFamily="34" charset="0"/>
                <a:ea typeface="Calibri" pitchFamily="34" charset="0"/>
                <a:cs typeface="Times-Roman"/>
              </a:rPr>
              <a:t> are referred to as </a:t>
            </a:r>
            <a:r>
              <a:rPr lang="en-US" i="1" dirty="0">
                <a:latin typeface="Arial" pitchFamily="34" charset="0"/>
                <a:ea typeface="Calibri" pitchFamily="34" charset="0"/>
                <a:cs typeface="Times-Italic"/>
              </a:rPr>
              <a:t>fullerenes</a:t>
            </a:r>
            <a:r>
              <a:rPr lang="en-US" dirty="0">
                <a:latin typeface="Arial" pitchFamily="34" charset="0"/>
                <a:ea typeface="Calibri" pitchFamily="34" charset="0"/>
                <a:cs typeface="Times-Roman"/>
              </a:rPr>
              <a:t>, while cylindrical ones are called </a:t>
            </a:r>
            <a:r>
              <a:rPr lang="en-US" i="1" dirty="0">
                <a:latin typeface="Arial" pitchFamily="34" charset="0"/>
                <a:ea typeface="Calibri" pitchFamily="34" charset="0"/>
                <a:cs typeface="Times-Italic"/>
              </a:rPr>
              <a:t>carbon nanotubes</a:t>
            </a:r>
            <a:r>
              <a:rPr lang="en-US" dirty="0">
                <a:latin typeface="Arial" pitchFamily="34" charset="0"/>
                <a:ea typeface="Calibri" pitchFamily="34" charset="0"/>
                <a:cs typeface="Times-Roman"/>
              </a:rPr>
              <a:t>. </a:t>
            </a:r>
          </a:p>
          <a:p>
            <a:pPr algn="just" eaLnBrk="0" fontAlgn="base" hangingPunct="0">
              <a:spcBef>
                <a:spcPct val="0"/>
              </a:spcBef>
              <a:spcAft>
                <a:spcPct val="0"/>
              </a:spcAft>
              <a:buFont typeface="Wingdings" pitchFamily="2" charset="2"/>
              <a:buChar char="q"/>
            </a:pPr>
            <a:r>
              <a:rPr lang="en-US" dirty="0">
                <a:latin typeface="Arial" pitchFamily="34" charset="0"/>
                <a:ea typeface="Calibri" pitchFamily="34" charset="0"/>
                <a:cs typeface="Times-Roman"/>
              </a:rPr>
              <a:t> SWCNT contains one graphene sheet that rolls up to form a cylinder. MWCNT consist of several graphene sheets rolled up together to form concentric cylinders with large annular space at centre.</a:t>
            </a:r>
            <a:endParaRPr lang="en-US" dirty="0">
              <a:latin typeface="Arial" pitchFamily="34" charset="0"/>
              <a:cs typeface="Arial" pitchFamily="34"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3152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animEffect transition="in" filter="barn(inVertical)">
                                      <p:cBhvr>
                                        <p:cTn id="7" dur="500"/>
                                        <p:tgtEl>
                                          <p:spTgt spid="51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123">
                                            <p:txEl>
                                              <p:pRg st="0" end="0"/>
                                            </p:txEl>
                                          </p:spTgt>
                                        </p:tgtEl>
                                        <p:attrNameLst>
                                          <p:attrName>style.visibility</p:attrName>
                                        </p:attrNameLst>
                                      </p:cBhvr>
                                      <p:to>
                                        <p:strVal val="visible"/>
                                      </p:to>
                                    </p:set>
                                    <p:animEffect transition="in" filter="circle(in)">
                                      <p:cBhvr>
                                        <p:cTn id="12" dur="2000"/>
                                        <p:tgtEl>
                                          <p:spTgt spid="51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123">
                                            <p:txEl>
                                              <p:pRg st="1" end="1"/>
                                            </p:txEl>
                                          </p:spTgt>
                                        </p:tgtEl>
                                        <p:attrNameLst>
                                          <p:attrName>style.visibility</p:attrName>
                                        </p:attrNameLst>
                                      </p:cBhvr>
                                      <p:to>
                                        <p:strVal val="visible"/>
                                      </p:to>
                                    </p:set>
                                    <p:animEffect transition="in" filter="circle(in)">
                                      <p:cBhvr>
                                        <p:cTn id="17" dur="2000"/>
                                        <p:tgtEl>
                                          <p:spTgt spid="5123">
                                            <p:txEl>
                                              <p:pRg st="1" end="1"/>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5123">
                                            <p:txEl>
                                              <p:pRg st="3" end="3"/>
                                            </p:txEl>
                                          </p:spTgt>
                                        </p:tgtEl>
                                        <p:attrNameLst>
                                          <p:attrName>style.visibility</p:attrName>
                                        </p:attrNameLst>
                                      </p:cBhvr>
                                      <p:to>
                                        <p:strVal val="visible"/>
                                      </p:to>
                                    </p:set>
                                    <p:animEffect transition="in" filter="circle(in)">
                                      <p:cBhvr>
                                        <p:cTn id="20" dur="2000"/>
                                        <p:tgtEl>
                                          <p:spTgt spid="512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5123">
                                            <p:txEl>
                                              <p:pRg st="5" end="5"/>
                                            </p:txEl>
                                          </p:spTgt>
                                        </p:tgtEl>
                                        <p:attrNameLst>
                                          <p:attrName>style.visibility</p:attrName>
                                        </p:attrNameLst>
                                      </p:cBhvr>
                                      <p:to>
                                        <p:strVal val="visible"/>
                                      </p:to>
                                    </p:set>
                                    <p:animEffect transition="in" filter="wheel(1)">
                                      <p:cBhvr>
                                        <p:cTn id="25" dur="2000"/>
                                        <p:tgtEl>
                                          <p:spTgt spid="512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5123">
                                            <p:txEl>
                                              <p:pRg st="6" end="6"/>
                                            </p:txEl>
                                          </p:spTgt>
                                        </p:tgtEl>
                                        <p:attrNameLst>
                                          <p:attrName>style.visibility</p:attrName>
                                        </p:attrNameLst>
                                      </p:cBhvr>
                                      <p:to>
                                        <p:strVal val="visible"/>
                                      </p:to>
                                    </p:set>
                                    <p:animEffect transition="in" filter="wheel(1)">
                                      <p:cBhvr>
                                        <p:cTn id="30" dur="2000"/>
                                        <p:tgtEl>
                                          <p:spTgt spid="512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123">
                                            <p:txEl>
                                              <p:pRg st="7" end="7"/>
                                            </p:txEl>
                                          </p:spTgt>
                                        </p:tgtEl>
                                        <p:attrNameLst>
                                          <p:attrName>style.visibility</p:attrName>
                                        </p:attrNameLst>
                                      </p:cBhvr>
                                      <p:to>
                                        <p:strVal val="visible"/>
                                      </p:to>
                                    </p:set>
                                    <p:animEffect transition="in" filter="wipe(down)">
                                      <p:cBhvr>
                                        <p:cTn id="35" dur="500"/>
                                        <p:tgtEl>
                                          <p:spTgt spid="512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5123">
                                            <p:txEl>
                                              <p:pRg st="8" end="8"/>
                                            </p:txEl>
                                          </p:spTgt>
                                        </p:tgtEl>
                                        <p:attrNameLst>
                                          <p:attrName>style.visibility</p:attrName>
                                        </p:attrNameLst>
                                      </p:cBhvr>
                                      <p:to>
                                        <p:strVal val="visible"/>
                                      </p:to>
                                    </p:set>
                                    <p:animEffect transition="in" filter="circle(in)">
                                      <p:cBhvr>
                                        <p:cTn id="40" dur="2000"/>
                                        <p:tgtEl>
                                          <p:spTgt spid="51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66</a:t>
            </a:fld>
            <a:endParaRPr lang="en-US"/>
          </a:p>
        </p:txBody>
      </p:sp>
      <p:pic>
        <p:nvPicPr>
          <p:cNvPr id="6" name="Picture 5"/>
          <p:cNvPicPr/>
          <p:nvPr/>
        </p:nvPicPr>
        <p:blipFill rotWithShape="1">
          <a:blip r:embed="rId2">
            <a:extLst>
              <a:ext uri="{28A0092B-C50C-407E-A947-70E740481C1C}">
                <a14:useLocalDpi xmlns:a14="http://schemas.microsoft.com/office/drawing/2010/main" val="0"/>
              </a:ext>
            </a:extLst>
          </a:blip>
          <a:srcRect l="2117" t="1960" r="765" b="7308"/>
          <a:stretch/>
        </p:blipFill>
        <p:spPr bwMode="auto">
          <a:xfrm>
            <a:off x="3214932" y="761790"/>
            <a:ext cx="8534400" cy="53340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111034" y="2212022"/>
            <a:ext cx="2828109"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IN" b="1" u="sng" dirty="0">
                <a:solidFill>
                  <a:srgbClr val="002060"/>
                </a:solidFill>
                <a:latin typeface="Tahoma" panose="020B0604030504040204" pitchFamily="34" charset="0"/>
                <a:ea typeface="Calibri" panose="020F0502020204030204" pitchFamily="34" charset="0"/>
              </a:rPr>
              <a:t>Synthesis of Graphene Oxide and Reduced Graphene Oxide (</a:t>
            </a:r>
            <a:r>
              <a:rPr lang="en-IN" b="1" u="sng" dirty="0" err="1">
                <a:solidFill>
                  <a:srgbClr val="002060"/>
                </a:solidFill>
                <a:latin typeface="Tahoma" panose="020B0604030504040204" pitchFamily="34" charset="0"/>
                <a:ea typeface="Calibri" panose="020F0502020204030204" pitchFamily="34" charset="0"/>
              </a:rPr>
              <a:t>rGO</a:t>
            </a:r>
            <a:r>
              <a:rPr lang="en-IN" b="1" u="sng" dirty="0">
                <a:solidFill>
                  <a:srgbClr val="002060"/>
                </a:solidFill>
                <a:latin typeface="Tahoma" panose="020B0604030504040204" pitchFamily="34" charset="0"/>
                <a:ea typeface="Calibri" panose="020F0502020204030204" pitchFamily="34" charset="0"/>
              </a:rPr>
              <a:t>)</a:t>
            </a:r>
          </a:p>
          <a:p>
            <a:pPr algn="ctr"/>
            <a:r>
              <a:rPr lang="en-IN" b="1" u="sng" dirty="0">
                <a:solidFill>
                  <a:srgbClr val="002060"/>
                </a:solidFill>
                <a:latin typeface="Tahoma" panose="020B0604030504040204" pitchFamily="34" charset="0"/>
                <a:ea typeface="Calibri" panose="020F0502020204030204" pitchFamily="34" charset="0"/>
              </a:rPr>
              <a:t>Modified Hummer’s Method</a:t>
            </a:r>
            <a:endParaRPr lang="en-IN"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2797335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67</a:t>
            </a:fld>
            <a:endParaRPr lang="en-US"/>
          </a:p>
        </p:txBody>
      </p:sp>
      <p:sp>
        <p:nvSpPr>
          <p:cNvPr id="5" name="Rectangle 4"/>
          <p:cNvSpPr/>
          <p:nvPr/>
        </p:nvSpPr>
        <p:spPr>
          <a:xfrm>
            <a:off x="111034" y="2212022"/>
            <a:ext cx="2828109"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IN" b="1" u="sng" dirty="0">
                <a:solidFill>
                  <a:srgbClr val="002060"/>
                </a:solidFill>
                <a:latin typeface="Tahoma" panose="020B0604030504040204" pitchFamily="34" charset="0"/>
                <a:ea typeface="Calibri" panose="020F0502020204030204" pitchFamily="34" charset="0"/>
              </a:rPr>
              <a:t>Synthesis of Graphene Oxide and Reduced Graphene Oxide (</a:t>
            </a:r>
            <a:r>
              <a:rPr lang="en-IN" b="1" u="sng" dirty="0" err="1">
                <a:solidFill>
                  <a:srgbClr val="002060"/>
                </a:solidFill>
                <a:latin typeface="Tahoma" panose="020B0604030504040204" pitchFamily="34" charset="0"/>
                <a:ea typeface="Calibri" panose="020F0502020204030204" pitchFamily="34" charset="0"/>
              </a:rPr>
              <a:t>rGO</a:t>
            </a:r>
            <a:r>
              <a:rPr lang="en-IN" b="1" u="sng" dirty="0">
                <a:solidFill>
                  <a:srgbClr val="002060"/>
                </a:solidFill>
                <a:latin typeface="Tahoma" panose="020B0604030504040204" pitchFamily="34" charset="0"/>
                <a:ea typeface="Calibri" panose="020F0502020204030204" pitchFamily="34" charset="0"/>
              </a:rPr>
              <a:t>)</a:t>
            </a:r>
          </a:p>
          <a:p>
            <a:pPr algn="ctr"/>
            <a:r>
              <a:rPr lang="en-IN" b="1" u="sng" dirty="0">
                <a:solidFill>
                  <a:srgbClr val="002060"/>
                </a:solidFill>
                <a:latin typeface="Tahoma" panose="020B0604030504040204" pitchFamily="34" charset="0"/>
                <a:ea typeface="Calibri" panose="020F0502020204030204" pitchFamily="34" charset="0"/>
              </a:rPr>
              <a:t>Modified Hummer’s Method</a:t>
            </a:r>
            <a:endParaRPr lang="en-IN"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9" name="image2.png" descr="C:\Users\manju\OneDrive\Desktop\rggo.png"/>
          <p:cNvPicPr/>
          <p:nvPr/>
        </p:nvPicPr>
        <p:blipFill>
          <a:blip r:embed="rId4"/>
          <a:srcRect/>
          <a:stretch>
            <a:fillRect/>
          </a:stretch>
        </p:blipFill>
        <p:spPr>
          <a:xfrm>
            <a:off x="3043646" y="663704"/>
            <a:ext cx="8843554" cy="5692645"/>
          </a:xfrm>
          <a:prstGeom prst="rect">
            <a:avLst/>
          </a:prstGeom>
          <a:ln/>
        </p:spPr>
      </p:pic>
    </p:spTree>
    <p:extLst>
      <p:ext uri="{BB962C8B-B14F-4D97-AF65-F5344CB8AC3E}">
        <p14:creationId xmlns:p14="http://schemas.microsoft.com/office/powerpoint/2010/main" val="10674863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68</a:t>
            </a:fld>
            <a:endParaRPr lang="en-US"/>
          </a:p>
        </p:txBody>
      </p:sp>
      <p:sp>
        <p:nvSpPr>
          <p:cNvPr id="6" name="Rectangle 5"/>
          <p:cNvSpPr/>
          <p:nvPr/>
        </p:nvSpPr>
        <p:spPr>
          <a:xfrm>
            <a:off x="1981200" y="664027"/>
            <a:ext cx="7924800"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IN" b="1" dirty="0">
                <a:latin typeface="Tahoma" panose="020B0604030504040204" pitchFamily="34" charset="0"/>
                <a:ea typeface="Calibri" panose="020F0502020204030204" pitchFamily="34" charset="0"/>
                <a:cs typeface="Times New Roman" panose="02020603050405020304" pitchFamily="18" charset="0"/>
              </a:rPr>
              <a:t>Stage-I: Synthesis of GO (graphene oxide) from graphite powder</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r>
              <a:rPr lang="en-IN" b="1" dirty="0">
                <a:latin typeface="Tahoma" panose="020B0604030504040204" pitchFamily="34" charset="0"/>
                <a:ea typeface="Calibri" panose="020F0502020204030204" pitchFamily="34" charset="0"/>
                <a:cs typeface="Times New Roman" panose="02020603050405020304" pitchFamily="18"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r="3761" b="7514"/>
          <a:stretch/>
        </p:blipFill>
        <p:spPr bwMode="auto">
          <a:xfrm>
            <a:off x="1981200" y="1127661"/>
            <a:ext cx="8016240" cy="5228689"/>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0819913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69</a:t>
            </a:fld>
            <a:endParaRPr lang="en-US"/>
          </a:p>
        </p:txBody>
      </p:sp>
      <p:sp>
        <p:nvSpPr>
          <p:cNvPr id="6" name="Rectangle 5"/>
          <p:cNvSpPr/>
          <p:nvPr/>
        </p:nvSpPr>
        <p:spPr>
          <a:xfrm>
            <a:off x="2209800" y="675878"/>
            <a:ext cx="7543800" cy="4108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lnSpc>
                <a:spcPct val="115000"/>
              </a:lnSpc>
            </a:pPr>
            <a:r>
              <a:rPr lang="en-IN" b="1" dirty="0">
                <a:latin typeface="Tahoma" panose="020B0604030504040204" pitchFamily="34" charset="0"/>
                <a:ea typeface="Calibri" panose="020F0502020204030204" pitchFamily="34" charset="0"/>
                <a:cs typeface="Times New Roman" panose="02020603050405020304" pitchFamily="18" charset="0"/>
              </a:rPr>
              <a:t>Stage-II: Synthesis of Graphene from GO (graphene oxide)</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492" r="2239" b="7620"/>
          <a:stretch/>
        </p:blipFill>
        <p:spPr bwMode="auto">
          <a:xfrm>
            <a:off x="2316480" y="1042325"/>
            <a:ext cx="7924800" cy="540186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743334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6692" y="718455"/>
            <a:ext cx="10914747" cy="61395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8995097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70</a:t>
            </a:fld>
            <a:endParaRPr lang="en-US"/>
          </a:p>
        </p:txBody>
      </p:sp>
      <p:sp>
        <p:nvSpPr>
          <p:cNvPr id="6" name="TextBox 5"/>
          <p:cNvSpPr txBox="1"/>
          <p:nvPr/>
        </p:nvSpPr>
        <p:spPr>
          <a:xfrm>
            <a:off x="3176452" y="177476"/>
            <a:ext cx="4187557" cy="461665"/>
          </a:xfrm>
          <a:prstGeom prst="rect">
            <a:avLst/>
          </a:prstGeom>
          <a:solidFill>
            <a:srgbClr val="FFFF00"/>
          </a:solidFill>
        </p:spPr>
        <p:txBody>
          <a:bodyPr wrap="none" rtlCol="0">
            <a:spAutoFit/>
          </a:bodyPr>
          <a:lstStyle/>
          <a:p>
            <a:r>
              <a:rPr lang="en-US" sz="2400" b="1" i="1" dirty="0" err="1">
                <a:solidFill>
                  <a:srgbClr val="C00000"/>
                </a:solidFill>
              </a:rPr>
              <a:t>Functionalisation</a:t>
            </a:r>
            <a:r>
              <a:rPr lang="en-US" sz="2400" b="1" i="1" dirty="0">
                <a:solidFill>
                  <a:srgbClr val="C00000"/>
                </a:solidFill>
              </a:rPr>
              <a:t> of Graphene: </a:t>
            </a:r>
          </a:p>
        </p:txBody>
      </p:sp>
      <p:sp>
        <p:nvSpPr>
          <p:cNvPr id="8" name="Rectangle 7"/>
          <p:cNvSpPr/>
          <p:nvPr/>
        </p:nvSpPr>
        <p:spPr>
          <a:xfrm>
            <a:off x="838200" y="1014595"/>
            <a:ext cx="98298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dirty="0">
                <a:latin typeface="Arial" panose="020B0604020202020204" pitchFamily="34" charset="0"/>
                <a:cs typeface="Arial" panose="020B0604020202020204" pitchFamily="34" charset="0"/>
              </a:rPr>
              <a:t>Graphene has been functionalized by both covalent and </a:t>
            </a:r>
            <a:r>
              <a:rPr lang="en-US" dirty="0" err="1">
                <a:latin typeface="Arial" panose="020B0604020202020204" pitchFamily="34" charset="0"/>
                <a:cs typeface="Arial" panose="020B0604020202020204" pitchFamily="34" charset="0"/>
              </a:rPr>
              <a:t>noncovalent</a:t>
            </a:r>
            <a:r>
              <a:rPr lang="en-US" dirty="0">
                <a:latin typeface="Arial" panose="020B0604020202020204" pitchFamily="34" charset="0"/>
                <a:cs typeface="Arial" panose="020B0604020202020204" pitchFamily="34" charset="0"/>
              </a:rPr>
              <a:t> means to disperse or</a:t>
            </a:r>
          </a:p>
          <a:p>
            <a:pPr algn="ctr"/>
            <a:r>
              <a:rPr lang="en-US" dirty="0" err="1">
                <a:latin typeface="Arial" panose="020B0604020202020204" pitchFamily="34" charset="0"/>
                <a:cs typeface="Arial" panose="020B0604020202020204" pitchFamily="34" charset="0"/>
              </a:rPr>
              <a:t>solubilize</a:t>
            </a:r>
            <a:r>
              <a:rPr lang="en-US" dirty="0">
                <a:latin typeface="Arial" panose="020B0604020202020204" pitchFamily="34" charset="0"/>
                <a:cs typeface="Arial" panose="020B0604020202020204" pitchFamily="34" charset="0"/>
              </a:rPr>
              <a:t> them in different solvents</a:t>
            </a:r>
          </a:p>
        </p:txBody>
      </p:sp>
      <p:pic>
        <p:nvPicPr>
          <p:cNvPr id="1027" name="Picture 3"/>
          <p:cNvPicPr>
            <a:picLocks noChangeAspect="1" noChangeArrowheads="1"/>
          </p:cNvPicPr>
          <p:nvPr/>
        </p:nvPicPr>
        <p:blipFill rotWithShape="1">
          <a:blip r:embed="rId2"/>
          <a:srcRect b="20663"/>
          <a:stretch/>
        </p:blipFill>
        <p:spPr bwMode="auto">
          <a:xfrm>
            <a:off x="1034628" y="2036380"/>
            <a:ext cx="9436944" cy="3407463"/>
          </a:xfrm>
          <a:prstGeom prst="rect">
            <a:avLst/>
          </a:prstGeom>
          <a:noFill/>
          <a:ln w="9525">
            <a:solidFill>
              <a:schemeClr val="tx1"/>
            </a:solidFill>
            <a:miter lim="800000"/>
            <a:headEnd/>
            <a:tailEnd/>
          </a:ln>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9612758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71</a:t>
            </a:fld>
            <a:endParaRPr lang="en-US"/>
          </a:p>
        </p:txBody>
      </p:sp>
      <p:sp>
        <p:nvSpPr>
          <p:cNvPr id="6" name="TextBox 5"/>
          <p:cNvSpPr txBox="1"/>
          <p:nvPr/>
        </p:nvSpPr>
        <p:spPr>
          <a:xfrm>
            <a:off x="3176452" y="177476"/>
            <a:ext cx="4187557" cy="461665"/>
          </a:xfrm>
          <a:prstGeom prst="rect">
            <a:avLst/>
          </a:prstGeom>
          <a:solidFill>
            <a:srgbClr val="FFFF00"/>
          </a:solidFill>
        </p:spPr>
        <p:txBody>
          <a:bodyPr wrap="none" rtlCol="0">
            <a:spAutoFit/>
          </a:bodyPr>
          <a:lstStyle/>
          <a:p>
            <a:r>
              <a:rPr lang="en-US" sz="2400" b="1" i="1" dirty="0" err="1">
                <a:solidFill>
                  <a:srgbClr val="C00000"/>
                </a:solidFill>
              </a:rPr>
              <a:t>Functionalisation</a:t>
            </a:r>
            <a:r>
              <a:rPr lang="en-US" sz="2400" b="1" i="1" dirty="0">
                <a:solidFill>
                  <a:srgbClr val="C00000"/>
                </a:solidFill>
              </a:rPr>
              <a:t> of Graphene: </a:t>
            </a:r>
          </a:p>
        </p:txBody>
      </p:sp>
      <p:sp>
        <p:nvSpPr>
          <p:cNvPr id="8" name="Rectangle 7"/>
          <p:cNvSpPr/>
          <p:nvPr/>
        </p:nvSpPr>
        <p:spPr>
          <a:xfrm>
            <a:off x="838200" y="1014595"/>
            <a:ext cx="98298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dirty="0">
                <a:latin typeface="Arial" panose="020B0604020202020204" pitchFamily="34" charset="0"/>
                <a:cs typeface="Arial" panose="020B0604020202020204" pitchFamily="34" charset="0"/>
              </a:rPr>
              <a:t>Graphene has been functionalized by both covalent and </a:t>
            </a:r>
            <a:r>
              <a:rPr lang="en-US" dirty="0" err="1">
                <a:latin typeface="Arial" panose="020B0604020202020204" pitchFamily="34" charset="0"/>
                <a:cs typeface="Arial" panose="020B0604020202020204" pitchFamily="34" charset="0"/>
              </a:rPr>
              <a:t>noncovalent</a:t>
            </a:r>
            <a:r>
              <a:rPr lang="en-US" dirty="0">
                <a:latin typeface="Arial" panose="020B0604020202020204" pitchFamily="34" charset="0"/>
                <a:cs typeface="Arial" panose="020B0604020202020204" pitchFamily="34" charset="0"/>
              </a:rPr>
              <a:t> means to disperse or</a:t>
            </a:r>
          </a:p>
          <a:p>
            <a:pPr algn="ctr"/>
            <a:r>
              <a:rPr lang="en-US" dirty="0" err="1">
                <a:latin typeface="Arial" panose="020B0604020202020204" pitchFamily="34" charset="0"/>
                <a:cs typeface="Arial" panose="020B0604020202020204" pitchFamily="34" charset="0"/>
              </a:rPr>
              <a:t>solubilize</a:t>
            </a:r>
            <a:r>
              <a:rPr lang="en-US" dirty="0">
                <a:latin typeface="Arial" panose="020B0604020202020204" pitchFamily="34" charset="0"/>
                <a:cs typeface="Arial" panose="020B0604020202020204" pitchFamily="34" charset="0"/>
              </a:rPr>
              <a:t> them in different solvents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11" name="image15.gif" descr="Efficient amine functionalization of graphene oxide through the Bucherer  reaction: an extraordinary metal-free electrocatalyst for the oxygen  reductio ... - RSC Advances (RSC Publishing) DOI:10.1039/C5RA07892J"/>
          <p:cNvPicPr/>
          <p:nvPr/>
        </p:nvPicPr>
        <p:blipFill>
          <a:blip r:embed="rId4"/>
          <a:srcRect/>
          <a:stretch>
            <a:fillRect/>
          </a:stretch>
        </p:blipFill>
        <p:spPr>
          <a:xfrm>
            <a:off x="913129" y="1937135"/>
            <a:ext cx="6780893" cy="2256042"/>
          </a:xfrm>
          <a:prstGeom prst="rect">
            <a:avLst/>
          </a:prstGeom>
          <a:ln/>
        </p:spPr>
      </p:pic>
    </p:spTree>
    <p:extLst>
      <p:ext uri="{BB962C8B-B14F-4D97-AF65-F5344CB8AC3E}">
        <p14:creationId xmlns:p14="http://schemas.microsoft.com/office/powerpoint/2010/main" val="29380076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72</a:t>
            </a:fld>
            <a:endParaRPr lang="en-US"/>
          </a:p>
        </p:txBody>
      </p:sp>
      <p:pic>
        <p:nvPicPr>
          <p:cNvPr id="5" name="Picture 2" descr="Image result for graphene synthesis methods ppt"/>
          <p:cNvPicPr>
            <a:picLocks noChangeAspect="1" noChangeArrowheads="1"/>
          </p:cNvPicPr>
          <p:nvPr/>
        </p:nvPicPr>
        <p:blipFill>
          <a:blip r:embed="rId2"/>
          <a:srcRect/>
          <a:stretch>
            <a:fillRect/>
          </a:stretch>
        </p:blipFill>
        <p:spPr bwMode="auto">
          <a:xfrm>
            <a:off x="2209800" y="1371600"/>
            <a:ext cx="8077200" cy="4115040"/>
          </a:xfrm>
          <a:prstGeom prst="rect">
            <a:avLst/>
          </a:prstGeom>
          <a:noFill/>
        </p:spPr>
      </p:pic>
      <p:pic>
        <p:nvPicPr>
          <p:cNvPr id="6" name="Picture 2" descr="Image result for chemical oxidation of graphene"/>
          <p:cNvPicPr>
            <a:picLocks noChangeAspect="1" noChangeArrowheads="1"/>
          </p:cNvPicPr>
          <p:nvPr/>
        </p:nvPicPr>
        <p:blipFill>
          <a:blip r:embed="rId3"/>
          <a:srcRect/>
          <a:stretch>
            <a:fillRect/>
          </a:stretch>
        </p:blipFill>
        <p:spPr bwMode="auto">
          <a:xfrm>
            <a:off x="2590800" y="1600201"/>
            <a:ext cx="7316254" cy="3556591"/>
          </a:xfrm>
          <a:prstGeom prst="rect">
            <a:avLst/>
          </a:prstGeom>
          <a:noFill/>
          <a:ln w="9525">
            <a:noFill/>
            <a:miter lim="800000"/>
            <a:headEnd/>
            <a:tailEnd/>
          </a:ln>
        </p:spPr>
      </p:pic>
      <p:pic>
        <p:nvPicPr>
          <p:cNvPr id="125954" name="Picture 2"/>
          <p:cNvPicPr>
            <a:picLocks noChangeAspect="1" noChangeArrowheads="1"/>
          </p:cNvPicPr>
          <p:nvPr/>
        </p:nvPicPr>
        <p:blipFill>
          <a:blip r:embed="rId4"/>
          <a:srcRect/>
          <a:stretch>
            <a:fillRect/>
          </a:stretch>
        </p:blipFill>
        <p:spPr bwMode="auto">
          <a:xfrm>
            <a:off x="1524001" y="1524000"/>
            <a:ext cx="8921165" cy="3548062"/>
          </a:xfrm>
          <a:prstGeom prst="rect">
            <a:avLst/>
          </a:prstGeom>
          <a:noFill/>
          <a:ln w="9525">
            <a:noFill/>
            <a:miter lim="800000"/>
            <a:headEnd/>
            <a:tailEnd/>
          </a:ln>
          <a:effectLst/>
        </p:spPr>
      </p:pic>
      <p:pic>
        <p:nvPicPr>
          <p:cNvPr id="125955" name="Picture 3"/>
          <p:cNvPicPr>
            <a:picLocks noChangeAspect="1" noChangeArrowheads="1"/>
          </p:cNvPicPr>
          <p:nvPr/>
        </p:nvPicPr>
        <p:blipFill>
          <a:blip r:embed="rId5"/>
          <a:srcRect/>
          <a:stretch>
            <a:fillRect/>
          </a:stretch>
        </p:blipFill>
        <p:spPr bwMode="auto">
          <a:xfrm>
            <a:off x="1524000" y="1981201"/>
            <a:ext cx="9201150" cy="2557849"/>
          </a:xfrm>
          <a:prstGeom prst="rect">
            <a:avLst/>
          </a:prstGeom>
          <a:noFill/>
          <a:ln w="9525">
            <a:noFill/>
            <a:miter lim="800000"/>
            <a:headEnd/>
            <a:tailEnd/>
          </a:ln>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65057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5954"/>
                                        </p:tgtEl>
                                        <p:attrNameLst>
                                          <p:attrName>style.visibility</p:attrName>
                                        </p:attrNameLst>
                                      </p:cBhvr>
                                      <p:to>
                                        <p:strVal val="visible"/>
                                      </p:to>
                                    </p:set>
                                    <p:animEffect transition="in" filter="wipe(down)">
                                      <p:cBhvr>
                                        <p:cTn id="13" dur="500"/>
                                        <p:tgtEl>
                                          <p:spTgt spid="12595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5955"/>
                                        </p:tgtEl>
                                        <p:attrNameLst>
                                          <p:attrName>style.visibility</p:attrName>
                                        </p:attrNameLst>
                                      </p:cBhvr>
                                      <p:to>
                                        <p:strVal val="visible"/>
                                      </p:to>
                                    </p:set>
                                    <p:animEffect transition="in" filter="fade">
                                      <p:cBhvr>
                                        <p:cTn id="18" dur="2000"/>
                                        <p:tgtEl>
                                          <p:spTgt spid="125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73</a:t>
            </a:fld>
            <a:endParaRPr lang="en-US"/>
          </a:p>
        </p:txBody>
      </p:sp>
      <p:pic>
        <p:nvPicPr>
          <p:cNvPr id="2050" name="Picture 2" descr="Image result for chemical oxidation of graphene"/>
          <p:cNvPicPr>
            <a:picLocks noChangeAspect="1" noChangeArrowheads="1"/>
          </p:cNvPicPr>
          <p:nvPr/>
        </p:nvPicPr>
        <p:blipFill>
          <a:blip r:embed="rId2"/>
          <a:srcRect/>
          <a:stretch>
            <a:fillRect/>
          </a:stretch>
        </p:blipFill>
        <p:spPr bwMode="auto">
          <a:xfrm>
            <a:off x="1989909" y="670808"/>
            <a:ext cx="8107680" cy="5515965"/>
          </a:xfrm>
          <a:prstGeom prst="rect">
            <a:avLst/>
          </a:prstGeom>
          <a:noFill/>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7280398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74</a:t>
            </a:fld>
            <a:endParaRPr lang="en-US"/>
          </a:p>
        </p:txBody>
      </p:sp>
      <p:pic>
        <p:nvPicPr>
          <p:cNvPr id="3074" name="Picture 2" descr="Image result for chemical carboxylation of graphene"/>
          <p:cNvPicPr>
            <a:picLocks noChangeAspect="1" noChangeArrowheads="1"/>
          </p:cNvPicPr>
          <p:nvPr/>
        </p:nvPicPr>
        <p:blipFill>
          <a:blip r:embed="rId2"/>
          <a:srcRect/>
          <a:stretch>
            <a:fillRect/>
          </a:stretch>
        </p:blipFill>
        <p:spPr bwMode="auto">
          <a:xfrm>
            <a:off x="2590801" y="228600"/>
            <a:ext cx="6524625" cy="2152650"/>
          </a:xfrm>
          <a:prstGeom prst="rect">
            <a:avLst/>
          </a:prstGeom>
          <a:noFill/>
        </p:spPr>
      </p:pic>
      <p:pic>
        <p:nvPicPr>
          <p:cNvPr id="3076" name="Picture 4" descr="Image result for physical doping of graphene"/>
          <p:cNvPicPr>
            <a:picLocks noChangeAspect="1" noChangeArrowheads="1"/>
          </p:cNvPicPr>
          <p:nvPr/>
        </p:nvPicPr>
        <p:blipFill>
          <a:blip r:embed="rId3"/>
          <a:srcRect/>
          <a:stretch>
            <a:fillRect/>
          </a:stretch>
        </p:blipFill>
        <p:spPr bwMode="auto">
          <a:xfrm>
            <a:off x="2286000" y="2667001"/>
            <a:ext cx="6705600" cy="3719895"/>
          </a:xfrm>
          <a:prstGeom prst="rect">
            <a:avLst/>
          </a:prstGeom>
          <a:noFill/>
        </p:spPr>
      </p:pic>
      <p:sp>
        <p:nvSpPr>
          <p:cNvPr id="7" name="TextBox 6"/>
          <p:cNvSpPr txBox="1"/>
          <p:nvPr/>
        </p:nvSpPr>
        <p:spPr>
          <a:xfrm>
            <a:off x="6781801" y="3276601"/>
            <a:ext cx="2803973" cy="461665"/>
          </a:xfrm>
          <a:prstGeom prst="rect">
            <a:avLst/>
          </a:prstGeom>
          <a:solidFill>
            <a:srgbClr val="FFFF00"/>
          </a:solidFill>
        </p:spPr>
        <p:txBody>
          <a:bodyPr wrap="none" rtlCol="0">
            <a:spAutoFit/>
          </a:bodyPr>
          <a:lstStyle/>
          <a:p>
            <a:r>
              <a:rPr lang="en-US" sz="2400" b="1" i="1" dirty="0">
                <a:solidFill>
                  <a:srgbClr val="C00000"/>
                </a:solidFill>
              </a:rPr>
              <a:t>Doping of graphene: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8056811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75</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10" name="TextBox 9"/>
          <p:cNvSpPr txBox="1"/>
          <p:nvPr/>
        </p:nvSpPr>
        <p:spPr>
          <a:xfrm>
            <a:off x="4051009" y="152401"/>
            <a:ext cx="3385863" cy="461665"/>
          </a:xfrm>
          <a:prstGeom prst="rect">
            <a:avLst/>
          </a:prstGeom>
          <a:solidFill>
            <a:srgbClr val="FFFF00"/>
          </a:solidFill>
        </p:spPr>
        <p:txBody>
          <a:bodyPr wrap="none" rtlCol="0">
            <a:spAutoFit/>
          </a:bodyPr>
          <a:lstStyle/>
          <a:p>
            <a:pPr algn="ctr"/>
            <a:r>
              <a:rPr lang="en-US" sz="2400" b="1" i="1" dirty="0" err="1" smtClean="0">
                <a:solidFill>
                  <a:srgbClr val="C00000"/>
                </a:solidFill>
              </a:rPr>
              <a:t>SEM</a:t>
            </a:r>
            <a:r>
              <a:rPr lang="en-US" sz="2400" b="1" i="1" dirty="0" smtClean="0">
                <a:solidFill>
                  <a:srgbClr val="C00000"/>
                </a:solidFill>
              </a:rPr>
              <a:t> images of Graphene</a:t>
            </a:r>
            <a:endParaRPr lang="en-US" sz="2400" b="1" i="1" dirty="0">
              <a:solidFill>
                <a:srgbClr val="C00000"/>
              </a:solidFill>
            </a:endParaRPr>
          </a:p>
        </p:txBody>
      </p:sp>
      <p:pic>
        <p:nvPicPr>
          <p:cNvPr id="13" name="Picture 12"/>
          <p:cNvPicPr>
            <a:picLocks noChangeAspect="1"/>
          </p:cNvPicPr>
          <p:nvPr/>
        </p:nvPicPr>
        <p:blipFill>
          <a:blip r:embed="rId4"/>
          <a:stretch>
            <a:fillRect/>
          </a:stretch>
        </p:blipFill>
        <p:spPr>
          <a:xfrm>
            <a:off x="0" y="2561208"/>
            <a:ext cx="12321022" cy="4296792"/>
          </a:xfrm>
          <a:prstGeom prst="rect">
            <a:avLst/>
          </a:prstGeom>
        </p:spPr>
      </p:pic>
      <p:sp>
        <p:nvSpPr>
          <p:cNvPr id="14" name="Rectangle 13"/>
          <p:cNvSpPr/>
          <p:nvPr/>
        </p:nvSpPr>
        <p:spPr>
          <a:xfrm>
            <a:off x="3869805" y="958334"/>
            <a:ext cx="3748270" cy="369332"/>
          </a:xfrm>
          <a:prstGeom prst="rect">
            <a:avLst/>
          </a:prstGeom>
        </p:spPr>
        <p:txBody>
          <a:bodyPr wrap="none">
            <a:spAutoFit/>
          </a:bodyPr>
          <a:lstStyle/>
          <a:p>
            <a:r>
              <a:rPr lang="en-IN" dirty="0"/>
              <a:t>https://</a:t>
            </a:r>
            <a:r>
              <a:rPr lang="en-IN" dirty="0" err="1"/>
              <a:t>doi.org</a:t>
            </a:r>
            <a:r>
              <a:rPr lang="en-IN" dirty="0"/>
              <a:t>/10.3390/</a:t>
            </a:r>
            <a:r>
              <a:rPr lang="en-IN" dirty="0" err="1"/>
              <a:t>ma13153271</a:t>
            </a:r>
            <a:endParaRPr lang="en-IN" dirty="0"/>
          </a:p>
        </p:txBody>
      </p:sp>
      <p:pic>
        <p:nvPicPr>
          <p:cNvPr id="15" name="Picture 14"/>
          <p:cNvPicPr>
            <a:picLocks noChangeAspect="1"/>
          </p:cNvPicPr>
          <p:nvPr/>
        </p:nvPicPr>
        <p:blipFill>
          <a:blip r:embed="rId5"/>
          <a:stretch>
            <a:fillRect/>
          </a:stretch>
        </p:blipFill>
        <p:spPr>
          <a:xfrm>
            <a:off x="9603060" y="-19415"/>
            <a:ext cx="2588940" cy="2588940"/>
          </a:xfrm>
          <a:prstGeom prst="rect">
            <a:avLst/>
          </a:prstGeom>
        </p:spPr>
      </p:pic>
    </p:spTree>
    <p:extLst>
      <p:ext uri="{BB962C8B-B14F-4D97-AF65-F5344CB8AC3E}">
        <p14:creationId xmlns:p14="http://schemas.microsoft.com/office/powerpoint/2010/main" val="21828199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10" name="TextBox 9"/>
          <p:cNvSpPr txBox="1"/>
          <p:nvPr/>
        </p:nvSpPr>
        <p:spPr>
          <a:xfrm>
            <a:off x="4038601" y="152401"/>
            <a:ext cx="3410677" cy="461665"/>
          </a:xfrm>
          <a:prstGeom prst="rect">
            <a:avLst/>
          </a:prstGeom>
          <a:solidFill>
            <a:srgbClr val="FFFF00"/>
          </a:solidFill>
        </p:spPr>
        <p:txBody>
          <a:bodyPr wrap="none" rtlCol="0">
            <a:spAutoFit/>
          </a:bodyPr>
          <a:lstStyle/>
          <a:p>
            <a:pPr algn="ctr"/>
            <a:r>
              <a:rPr lang="en-US" sz="2400" b="1" i="1" dirty="0">
                <a:solidFill>
                  <a:srgbClr val="C00000"/>
                </a:solidFill>
              </a:rPr>
              <a:t>Applications of Graphene</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8362" t="9657" r="31181" b="9885"/>
          <a:stretch/>
        </p:blipFill>
        <p:spPr>
          <a:xfrm>
            <a:off x="1365069" y="1302474"/>
            <a:ext cx="2312126" cy="45981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204" y="1070686"/>
            <a:ext cx="5434148" cy="4941878"/>
          </a:xfrm>
          <a:prstGeom prst="rect">
            <a:avLst/>
          </a:prstGeom>
        </p:spPr>
      </p:pic>
    </p:spTree>
    <p:extLst>
      <p:ext uri="{BB962C8B-B14F-4D97-AF65-F5344CB8AC3E}">
        <p14:creationId xmlns:p14="http://schemas.microsoft.com/office/powerpoint/2010/main" val="32805556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77</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10" name="TextBox 9"/>
          <p:cNvSpPr txBox="1"/>
          <p:nvPr/>
        </p:nvSpPr>
        <p:spPr>
          <a:xfrm>
            <a:off x="4038601" y="152401"/>
            <a:ext cx="3410677" cy="461665"/>
          </a:xfrm>
          <a:prstGeom prst="rect">
            <a:avLst/>
          </a:prstGeom>
          <a:solidFill>
            <a:srgbClr val="FFFF00"/>
          </a:solidFill>
        </p:spPr>
        <p:txBody>
          <a:bodyPr wrap="none" rtlCol="0">
            <a:spAutoFit/>
          </a:bodyPr>
          <a:lstStyle/>
          <a:p>
            <a:pPr algn="ctr"/>
            <a:r>
              <a:rPr lang="en-US" sz="2400" b="1" i="1" dirty="0">
                <a:solidFill>
                  <a:srgbClr val="C00000"/>
                </a:solidFill>
              </a:rPr>
              <a:t>Applications of Graphene</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8362" t="9657" r="31181" b="9885"/>
          <a:stretch/>
        </p:blipFill>
        <p:spPr>
          <a:xfrm>
            <a:off x="-2748" y="1302474"/>
            <a:ext cx="2312126" cy="4598125"/>
          </a:xfrm>
          <a:prstGeom prst="rect">
            <a:avLst/>
          </a:prstGeom>
        </p:spPr>
      </p:pic>
      <p:pic>
        <p:nvPicPr>
          <p:cNvPr id="5" name="Picture 4"/>
          <p:cNvPicPr>
            <a:picLocks noChangeAspect="1"/>
          </p:cNvPicPr>
          <p:nvPr/>
        </p:nvPicPr>
        <p:blipFill>
          <a:blip r:embed="rId5"/>
          <a:stretch>
            <a:fillRect/>
          </a:stretch>
        </p:blipFill>
        <p:spPr>
          <a:xfrm>
            <a:off x="2870155" y="961344"/>
            <a:ext cx="9194891" cy="5282171"/>
          </a:xfrm>
          <a:prstGeom prst="rect">
            <a:avLst/>
          </a:prstGeom>
        </p:spPr>
      </p:pic>
    </p:spTree>
    <p:extLst>
      <p:ext uri="{BB962C8B-B14F-4D97-AF65-F5344CB8AC3E}">
        <p14:creationId xmlns:p14="http://schemas.microsoft.com/office/powerpoint/2010/main" val="25719708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78</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10" name="TextBox 9"/>
          <p:cNvSpPr txBox="1"/>
          <p:nvPr/>
        </p:nvSpPr>
        <p:spPr>
          <a:xfrm>
            <a:off x="4038601" y="152401"/>
            <a:ext cx="3410677" cy="461665"/>
          </a:xfrm>
          <a:prstGeom prst="rect">
            <a:avLst/>
          </a:prstGeom>
          <a:solidFill>
            <a:srgbClr val="FFFF00"/>
          </a:solidFill>
        </p:spPr>
        <p:txBody>
          <a:bodyPr wrap="none" rtlCol="0">
            <a:spAutoFit/>
          </a:bodyPr>
          <a:lstStyle/>
          <a:p>
            <a:pPr algn="ctr"/>
            <a:r>
              <a:rPr lang="en-US" sz="2400" b="1" i="1" dirty="0">
                <a:solidFill>
                  <a:srgbClr val="C00000"/>
                </a:solidFill>
              </a:rPr>
              <a:t>Applications of Graphene</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8362" t="9657" r="31181" b="9885"/>
          <a:stretch/>
        </p:blipFill>
        <p:spPr>
          <a:xfrm>
            <a:off x="-2748" y="1302474"/>
            <a:ext cx="2312126" cy="4598125"/>
          </a:xfrm>
          <a:prstGeom prst="rect">
            <a:avLst/>
          </a:prstGeom>
        </p:spPr>
      </p:pic>
      <p:pic>
        <p:nvPicPr>
          <p:cNvPr id="7" name="Picture 6"/>
          <p:cNvPicPr>
            <a:picLocks noChangeAspect="1"/>
          </p:cNvPicPr>
          <p:nvPr/>
        </p:nvPicPr>
        <p:blipFill>
          <a:blip r:embed="rId5"/>
          <a:stretch>
            <a:fillRect/>
          </a:stretch>
        </p:blipFill>
        <p:spPr>
          <a:xfrm>
            <a:off x="2813685" y="1796821"/>
            <a:ext cx="8359373" cy="3767956"/>
          </a:xfrm>
          <a:prstGeom prst="rect">
            <a:avLst/>
          </a:prstGeom>
        </p:spPr>
      </p:pic>
    </p:spTree>
    <p:extLst>
      <p:ext uri="{BB962C8B-B14F-4D97-AF65-F5344CB8AC3E}">
        <p14:creationId xmlns:p14="http://schemas.microsoft.com/office/powerpoint/2010/main" val="7567169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79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10" name="TextBox 9"/>
          <p:cNvSpPr txBox="1"/>
          <p:nvPr/>
        </p:nvSpPr>
        <p:spPr>
          <a:xfrm>
            <a:off x="4038601" y="152401"/>
            <a:ext cx="3410677" cy="461665"/>
          </a:xfrm>
          <a:prstGeom prst="rect">
            <a:avLst/>
          </a:prstGeom>
          <a:solidFill>
            <a:srgbClr val="FFFF00"/>
          </a:solidFill>
        </p:spPr>
        <p:txBody>
          <a:bodyPr wrap="none" rtlCol="0">
            <a:spAutoFit/>
          </a:bodyPr>
          <a:lstStyle/>
          <a:p>
            <a:pPr algn="ctr"/>
            <a:r>
              <a:rPr lang="en-US" sz="2400" b="1" i="1" dirty="0">
                <a:solidFill>
                  <a:srgbClr val="C00000"/>
                </a:solidFill>
              </a:rPr>
              <a:t>Applications of Graphene</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8362" t="9657" r="31181" b="9885"/>
          <a:stretch/>
        </p:blipFill>
        <p:spPr>
          <a:xfrm>
            <a:off x="-2748" y="1959429"/>
            <a:ext cx="1981782" cy="3941170"/>
          </a:xfrm>
          <a:prstGeom prst="rect">
            <a:avLst/>
          </a:prstGeom>
        </p:spPr>
      </p:pic>
      <p:pic>
        <p:nvPicPr>
          <p:cNvPr id="5" name="Picture 4"/>
          <p:cNvPicPr>
            <a:picLocks noChangeAspect="1"/>
          </p:cNvPicPr>
          <p:nvPr/>
        </p:nvPicPr>
        <p:blipFill rotWithShape="1">
          <a:blip r:embed="rId5"/>
          <a:srcRect l="7524" t="6870" r="7219" b="7744"/>
          <a:stretch/>
        </p:blipFill>
        <p:spPr>
          <a:xfrm>
            <a:off x="2866589" y="956982"/>
            <a:ext cx="7936393" cy="4159693"/>
          </a:xfrm>
          <a:prstGeom prst="rect">
            <a:avLst/>
          </a:prstGeom>
        </p:spPr>
      </p:pic>
      <p:sp>
        <p:nvSpPr>
          <p:cNvPr id="12" name="Rectangle 11"/>
          <p:cNvSpPr/>
          <p:nvPr/>
        </p:nvSpPr>
        <p:spPr>
          <a:xfrm>
            <a:off x="3984502" y="5531267"/>
            <a:ext cx="4168898" cy="369332"/>
          </a:xfrm>
          <a:prstGeom prst="rect">
            <a:avLst/>
          </a:prstGeom>
        </p:spPr>
        <p:txBody>
          <a:bodyPr wrap="none">
            <a:spAutoFit/>
          </a:bodyPr>
          <a:lstStyle/>
          <a:p>
            <a:r>
              <a:rPr lang="en-IN" dirty="0"/>
              <a:t>https://</a:t>
            </a:r>
            <a:r>
              <a:rPr lang="en-IN" dirty="0" err="1"/>
              <a:t>doi.org</a:t>
            </a:r>
            <a:r>
              <a:rPr lang="en-IN" dirty="0"/>
              <a:t>/10.1021/</a:t>
            </a:r>
            <a:r>
              <a:rPr lang="en-IN" dirty="0" err="1"/>
              <a:t>acsnano.9b00319</a:t>
            </a:r>
            <a:endParaRPr lang="en-IN" dirty="0"/>
          </a:p>
        </p:txBody>
      </p:sp>
    </p:spTree>
    <p:extLst>
      <p:ext uri="{BB962C8B-B14F-4D97-AF65-F5344CB8AC3E}">
        <p14:creationId xmlns:p14="http://schemas.microsoft.com/office/powerpoint/2010/main" val="527327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5423" y="753428"/>
            <a:ext cx="9906628" cy="610457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1830460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80</a:t>
            </a:fld>
            <a:endParaRPr lang="en-US"/>
          </a:p>
        </p:txBody>
      </p:sp>
      <p:sp>
        <p:nvSpPr>
          <p:cNvPr id="5" name="TextBox 4"/>
          <p:cNvSpPr txBox="1"/>
          <p:nvPr/>
        </p:nvSpPr>
        <p:spPr>
          <a:xfrm>
            <a:off x="4038601" y="152401"/>
            <a:ext cx="3410677" cy="461665"/>
          </a:xfrm>
          <a:prstGeom prst="rect">
            <a:avLst/>
          </a:prstGeom>
          <a:solidFill>
            <a:srgbClr val="FFFF00"/>
          </a:solidFill>
        </p:spPr>
        <p:txBody>
          <a:bodyPr wrap="none" rtlCol="0">
            <a:spAutoFit/>
          </a:bodyPr>
          <a:lstStyle/>
          <a:p>
            <a:pPr algn="ctr"/>
            <a:r>
              <a:rPr lang="en-US" sz="2400" b="1" i="1" dirty="0">
                <a:solidFill>
                  <a:srgbClr val="C00000"/>
                </a:solidFill>
              </a:rPr>
              <a:t>Applications of Graphene</a:t>
            </a:r>
          </a:p>
        </p:txBody>
      </p:sp>
      <p:pic>
        <p:nvPicPr>
          <p:cNvPr id="126978" name="Picture 2" descr="Image result for applications of graphene pdf"/>
          <p:cNvPicPr>
            <a:picLocks noChangeAspect="1" noChangeArrowheads="1"/>
          </p:cNvPicPr>
          <p:nvPr/>
        </p:nvPicPr>
        <p:blipFill>
          <a:blip r:embed="rId2"/>
          <a:srcRect/>
          <a:stretch>
            <a:fillRect/>
          </a:stretch>
        </p:blipFill>
        <p:spPr bwMode="auto">
          <a:xfrm>
            <a:off x="-106043" y="1157817"/>
            <a:ext cx="6553200" cy="5120095"/>
          </a:xfrm>
          <a:prstGeom prst="rect">
            <a:avLst/>
          </a:prstGeom>
          <a:noFill/>
        </p:spPr>
      </p:pic>
      <p:pic>
        <p:nvPicPr>
          <p:cNvPr id="126980" name="Picture 4" descr="Image result for applications of graphene pdf"/>
          <p:cNvPicPr>
            <a:picLocks noChangeAspect="1" noChangeArrowheads="1"/>
          </p:cNvPicPr>
          <p:nvPr/>
        </p:nvPicPr>
        <p:blipFill>
          <a:blip r:embed="rId3"/>
          <a:srcRect/>
          <a:stretch>
            <a:fillRect/>
          </a:stretch>
        </p:blipFill>
        <p:spPr bwMode="auto">
          <a:xfrm>
            <a:off x="4413686" y="954112"/>
            <a:ext cx="7479428" cy="5175026"/>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49285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6980"/>
                                        </p:tgtEl>
                                        <p:attrNameLst>
                                          <p:attrName>style.visibility</p:attrName>
                                        </p:attrNameLst>
                                      </p:cBhvr>
                                      <p:to>
                                        <p:strVal val="visible"/>
                                      </p:to>
                                    </p:set>
                                    <p:anim calcmode="lin" valueType="num">
                                      <p:cBhvr additive="base">
                                        <p:cTn id="7" dur="500" fill="hold"/>
                                        <p:tgtEl>
                                          <p:spTgt spid="126980"/>
                                        </p:tgtEl>
                                        <p:attrNameLst>
                                          <p:attrName>ppt_x</p:attrName>
                                        </p:attrNameLst>
                                      </p:cBhvr>
                                      <p:tavLst>
                                        <p:tav tm="0">
                                          <p:val>
                                            <p:strVal val="#ppt_x"/>
                                          </p:val>
                                        </p:tav>
                                        <p:tav tm="100000">
                                          <p:val>
                                            <p:strVal val="#ppt_x"/>
                                          </p:val>
                                        </p:tav>
                                      </p:tavLst>
                                    </p:anim>
                                    <p:anim calcmode="lin" valueType="num">
                                      <p:cBhvr additive="base">
                                        <p:cTn id="8" dur="500" fill="hold"/>
                                        <p:tgtEl>
                                          <p:spTgt spid="1269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2/12/2023</a:t>
            </a:fld>
            <a:endParaRPr lang="en-US"/>
          </a:p>
        </p:txBody>
      </p:sp>
      <p:sp>
        <p:nvSpPr>
          <p:cNvPr id="3" name="Footer Placeholder 2"/>
          <p:cNvSpPr>
            <a:spLocks noGrp="1"/>
          </p:cNvSpPr>
          <p:nvPr>
            <p:ph type="ftr" sz="quarter" idx="11"/>
          </p:nvPr>
        </p:nvSpPr>
        <p:spPr/>
        <p:txBody>
          <a:bodyPr/>
          <a:lstStyle/>
          <a:p>
            <a:r>
              <a:rPr lang="en-US" smtClean="0"/>
              <a:t>Dr. Manjunatha.c, Assistant Professor, Dept. Chemistry, RVCE</a:t>
            </a:r>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81</a:t>
            </a:fld>
            <a:endParaRPr lang="en-US"/>
          </a:p>
        </p:txBody>
      </p:sp>
      <p:pic>
        <p:nvPicPr>
          <p:cNvPr id="128004" name="Picture 4" descr="Image result for medical applications of graphene pdf"/>
          <p:cNvPicPr>
            <a:picLocks noChangeAspect="1" noChangeArrowheads="1"/>
          </p:cNvPicPr>
          <p:nvPr/>
        </p:nvPicPr>
        <p:blipFill>
          <a:blip r:embed="rId2"/>
          <a:srcRect/>
          <a:stretch>
            <a:fillRect/>
          </a:stretch>
        </p:blipFill>
        <p:spPr bwMode="auto">
          <a:xfrm>
            <a:off x="190500" y="805949"/>
            <a:ext cx="7696200" cy="5591175"/>
          </a:xfrm>
          <a:prstGeom prst="rect">
            <a:avLst/>
          </a:prstGeom>
          <a:noFill/>
        </p:spPr>
      </p:pic>
      <p:pic>
        <p:nvPicPr>
          <p:cNvPr id="128006" name="Picture 6" descr="Image result for applications of graphene in flexible electronics pdf"/>
          <p:cNvPicPr>
            <a:picLocks noChangeAspect="1" noChangeArrowheads="1"/>
          </p:cNvPicPr>
          <p:nvPr/>
        </p:nvPicPr>
        <p:blipFill>
          <a:blip r:embed="rId3"/>
          <a:srcRect/>
          <a:stretch>
            <a:fillRect/>
          </a:stretch>
        </p:blipFill>
        <p:spPr bwMode="auto">
          <a:xfrm>
            <a:off x="3730116" y="988725"/>
            <a:ext cx="8461884" cy="5533312"/>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134134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8006"/>
                                        </p:tgtEl>
                                        <p:attrNameLst>
                                          <p:attrName>style.visibility</p:attrName>
                                        </p:attrNameLst>
                                      </p:cBhvr>
                                      <p:to>
                                        <p:strVal val="visible"/>
                                      </p:to>
                                    </p:set>
                                    <p:animEffect transition="in" filter="wipe(down)">
                                      <p:cBhvr>
                                        <p:cTn id="7" dur="500"/>
                                        <p:tgtEl>
                                          <p:spTgt spid="1280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8004"/>
                                        </p:tgtEl>
                                        <p:attrNameLst>
                                          <p:attrName>style.visibility</p:attrName>
                                        </p:attrNameLst>
                                      </p:cBhvr>
                                      <p:to>
                                        <p:strVal val="visible"/>
                                      </p:to>
                                    </p:set>
                                    <p:animEffect transition="in" filter="wipe(down)">
                                      <p:cBhvr>
                                        <p:cTn id="12" dur="500"/>
                                        <p:tgtEl>
                                          <p:spTgt spid="128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7" descr="Image result for polyaniline powder"/>
          <p:cNvPicPr>
            <a:picLocks noChangeAspect="1" noChangeArrowheads="1"/>
          </p:cNvPicPr>
          <p:nvPr/>
        </p:nvPicPr>
        <p:blipFill>
          <a:blip r:embed="rId2">
            <a:extLst>
              <a:ext uri="{28A0092B-C50C-407E-A947-70E740481C1C}">
                <a14:useLocalDpi xmlns:a14="http://schemas.microsoft.com/office/drawing/2010/main" val="0"/>
              </a:ext>
            </a:extLst>
          </a:blip>
          <a:srcRect l="34196" r="37819" b="6010"/>
          <a:stretch>
            <a:fillRect/>
          </a:stretch>
        </p:blipFill>
        <p:spPr bwMode="auto">
          <a:xfrm>
            <a:off x="9376003" y="1725573"/>
            <a:ext cx="1801448" cy="442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64D2F644-791B-471A-AF77-3C14AB0946B5}" type="datetime1">
              <a:rPr lang="en-US" smtClean="0"/>
              <a:pPr>
                <a:defRPr/>
              </a:pPr>
              <a:t>2/12/2023</a:t>
            </a:fld>
            <a:endParaRPr lang="en-US"/>
          </a:p>
        </p:txBody>
      </p:sp>
      <p:sp>
        <p:nvSpPr>
          <p:cNvPr id="3" name="Footer Placeholder 2"/>
          <p:cNvSpPr>
            <a:spLocks noGrp="1"/>
          </p:cNvSpPr>
          <p:nvPr>
            <p:ph type="ftr" sz="quarter" idx="11"/>
          </p:nvPr>
        </p:nvSpPr>
        <p:spPr/>
        <p:txBody>
          <a:bodyPr/>
          <a:lstStyle/>
          <a:p>
            <a:pPr>
              <a:defRPr/>
            </a:pPr>
            <a:r>
              <a:rPr lang="en-US" smtClean="0"/>
              <a:t>Dr. Manjunatha C, Asst. Prof Chemistry, RVCE</a:t>
            </a:r>
            <a:endParaRPr lang="en-US"/>
          </a:p>
        </p:txBody>
      </p:sp>
      <p:sp>
        <p:nvSpPr>
          <p:cNvPr id="5325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7897F78-5FDF-4CAA-BC6F-5DF5797CCF33}" type="slidenum">
              <a:rPr lang="en-US" altLang="en-US" sz="1200">
                <a:solidFill>
                  <a:srgbClr val="898989"/>
                </a:solidFill>
              </a:rPr>
              <a:pPr>
                <a:spcBef>
                  <a:spcPct val="0"/>
                </a:spcBef>
                <a:buFontTx/>
                <a:buNone/>
              </a:pPr>
              <a:t>82</a:t>
            </a:fld>
            <a:endParaRPr lang="en-US" altLang="en-US" sz="1200">
              <a:solidFill>
                <a:srgbClr val="898989"/>
              </a:solidFill>
            </a:endParaRPr>
          </a:p>
        </p:txBody>
      </p:sp>
      <p:sp>
        <p:nvSpPr>
          <p:cNvPr id="53254" name="TextBox 5"/>
          <p:cNvSpPr txBox="1">
            <a:spLocks noChangeArrowheads="1"/>
          </p:cNvSpPr>
          <p:nvPr/>
        </p:nvSpPr>
        <p:spPr bwMode="auto">
          <a:xfrm>
            <a:off x="4453255" y="423362"/>
            <a:ext cx="2605088" cy="5857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i="1" dirty="0">
                <a:solidFill>
                  <a:srgbClr val="008000"/>
                </a:solidFill>
                <a:latin typeface="Arial" panose="020B0604020202020204" pitchFamily="34" charset="0"/>
              </a:rPr>
              <a:t>Polyaniline </a:t>
            </a:r>
          </a:p>
        </p:txBody>
      </p:sp>
      <p:sp>
        <p:nvSpPr>
          <p:cNvPr id="4" name="Rectangle 3"/>
          <p:cNvSpPr/>
          <p:nvPr/>
        </p:nvSpPr>
        <p:spPr>
          <a:xfrm>
            <a:off x="365760" y="1443584"/>
            <a:ext cx="8174990" cy="470898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lgn="just">
              <a:buFont typeface="Wingdings" panose="05000000000000000000" pitchFamily="2" charset="2"/>
              <a:buChar char="v"/>
              <a:defRPr/>
            </a:pPr>
            <a:r>
              <a:rPr lang="en-US" sz="25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500" dirty="0">
                <a:solidFill>
                  <a:srgbClr val="0070C0"/>
                </a:solidFill>
                <a:latin typeface="Tahoma" panose="020B0604030504040204" pitchFamily="34" charset="0"/>
                <a:ea typeface="Tahoma" panose="020B0604030504040204" pitchFamily="34" charset="0"/>
                <a:cs typeface="Tahoma" panose="020B0604030504040204" pitchFamily="34" charset="0"/>
              </a:rPr>
              <a:t>Polyaniline (PANI) that has been extensively used as conducting polymer.</a:t>
            </a:r>
          </a:p>
          <a:p>
            <a:pPr marL="342900" indent="-342900" algn="just">
              <a:buFont typeface="Wingdings" panose="05000000000000000000" pitchFamily="2" charset="2"/>
              <a:buChar char="v"/>
              <a:defRPr/>
            </a:pPr>
            <a:endParaRPr lang="en-US" sz="25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v"/>
              <a:defRPr/>
            </a:pPr>
            <a:r>
              <a:rPr lang="en-US" sz="2500" dirty="0">
                <a:solidFill>
                  <a:srgbClr val="00B050"/>
                </a:solidFill>
                <a:latin typeface="Tahoma" panose="020B0604030504040204" pitchFamily="34" charset="0"/>
                <a:ea typeface="Tahoma" panose="020B0604030504040204" pitchFamily="34" charset="0"/>
                <a:cs typeface="Tahoma" panose="020B0604030504040204" pitchFamily="34" charset="0"/>
              </a:rPr>
              <a:t>Band gaps in the reduced and oxidized form of polyaniline are 4.3 and 2.7 eV respectively.</a:t>
            </a:r>
          </a:p>
          <a:p>
            <a:pPr marL="342900" indent="-342900" algn="just">
              <a:buFont typeface="Wingdings" panose="05000000000000000000" pitchFamily="2" charset="2"/>
              <a:buChar char="v"/>
              <a:defRPr/>
            </a:pPr>
            <a:endParaRPr lang="en-US" sz="2500"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v"/>
              <a:defRPr/>
            </a:pPr>
            <a:r>
              <a:rPr lang="en-US" sz="2500" dirty="0">
                <a:latin typeface="Tahoma" panose="020B0604030504040204" pitchFamily="34" charset="0"/>
                <a:ea typeface="Tahoma" panose="020B0604030504040204" pitchFamily="34" charset="0"/>
                <a:cs typeface="Tahoma" panose="020B0604030504040204" pitchFamily="34" charset="0"/>
              </a:rPr>
              <a:t> </a:t>
            </a:r>
            <a:r>
              <a:rPr lang="en-IN" sz="2500" dirty="0">
                <a:solidFill>
                  <a:srgbClr val="CC0099"/>
                </a:solidFill>
                <a:latin typeface="Tahoma" panose="020B0604030504040204" pitchFamily="34" charset="0"/>
                <a:ea typeface="Tahoma" panose="020B0604030504040204" pitchFamily="34" charset="0"/>
                <a:cs typeface="Tahoma" panose="020B0604030504040204" pitchFamily="34" charset="0"/>
              </a:rPr>
              <a:t>Intrinsically conductive polymer used in various applications, including drug delivery, photovoltaic cells, plastic batteries, display devices, microelectronics, chemically modified electrodes, corrosion protection, and polymer light-emitting diode (PLED) displays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23378622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4"/>
          <p:cNvPicPr>
            <a:picLocks noChangeAspect="1"/>
          </p:cNvPicPr>
          <p:nvPr/>
        </p:nvPicPr>
        <p:blipFill>
          <a:blip r:embed="rId2">
            <a:extLst>
              <a:ext uri="{28A0092B-C50C-407E-A947-70E740481C1C}">
                <a14:useLocalDpi xmlns:a14="http://schemas.microsoft.com/office/drawing/2010/main" val="0"/>
              </a:ext>
            </a:extLst>
          </a:blip>
          <a:srcRect l="11179" r="14804" b="3700"/>
          <a:stretch>
            <a:fillRect/>
          </a:stretch>
        </p:blipFill>
        <p:spPr bwMode="auto">
          <a:xfrm>
            <a:off x="8682038" y="941388"/>
            <a:ext cx="16002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ight Arrow 26"/>
          <p:cNvSpPr/>
          <p:nvPr/>
        </p:nvSpPr>
        <p:spPr>
          <a:xfrm>
            <a:off x="6046788" y="1754188"/>
            <a:ext cx="2716212" cy="400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54276" name="Picture 20"/>
          <p:cNvPicPr>
            <a:picLocks noChangeAspect="1"/>
          </p:cNvPicPr>
          <p:nvPr/>
        </p:nvPicPr>
        <p:blipFill>
          <a:blip r:embed="rId2">
            <a:extLst>
              <a:ext uri="{28A0092B-C50C-407E-A947-70E740481C1C}">
                <a14:useLocalDpi xmlns:a14="http://schemas.microsoft.com/office/drawing/2010/main" val="0"/>
              </a:ext>
            </a:extLst>
          </a:blip>
          <a:srcRect l="11179" r="14804" b="3700"/>
          <a:stretch>
            <a:fillRect/>
          </a:stretch>
        </p:blipFill>
        <p:spPr bwMode="auto">
          <a:xfrm>
            <a:off x="4446588" y="785813"/>
            <a:ext cx="16002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FAEB10A3-6E04-45CC-BBCD-BF8642F986B1}" type="datetime1">
              <a:rPr lang="en-US" smtClean="0"/>
              <a:pPr>
                <a:defRPr/>
              </a:pPr>
              <a:t>2/12/2023</a:t>
            </a:fld>
            <a:endParaRPr lang="en-US"/>
          </a:p>
        </p:txBody>
      </p:sp>
      <p:sp>
        <p:nvSpPr>
          <p:cNvPr id="3" name="Footer Placeholder 2"/>
          <p:cNvSpPr>
            <a:spLocks noGrp="1"/>
          </p:cNvSpPr>
          <p:nvPr>
            <p:ph type="ftr" sz="quarter" idx="11"/>
          </p:nvPr>
        </p:nvSpPr>
        <p:spPr/>
        <p:txBody>
          <a:bodyPr/>
          <a:lstStyle/>
          <a:p>
            <a:pPr>
              <a:defRPr/>
            </a:pPr>
            <a:r>
              <a:rPr lang="en-US" smtClean="0"/>
              <a:t>Dr. Manjunatha C, Asst. Prof Chemistry, RVCE</a:t>
            </a:r>
            <a:endParaRPr lang="en-US"/>
          </a:p>
        </p:txBody>
      </p:sp>
      <p:sp>
        <p:nvSpPr>
          <p:cNvPr id="5427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ECBA51-99BD-4C14-BF51-8C5500494BF3}" type="slidenum">
              <a:rPr lang="en-US" altLang="en-US" sz="1200">
                <a:solidFill>
                  <a:srgbClr val="898989"/>
                </a:solidFill>
              </a:rPr>
              <a:pPr>
                <a:spcBef>
                  <a:spcPct val="0"/>
                </a:spcBef>
                <a:buFontTx/>
                <a:buNone/>
              </a:pPr>
              <a:t>83</a:t>
            </a:fld>
            <a:endParaRPr lang="en-US" altLang="en-US" sz="1200">
              <a:solidFill>
                <a:srgbClr val="898989"/>
              </a:solidFill>
            </a:endParaRPr>
          </a:p>
        </p:txBody>
      </p:sp>
      <p:pic>
        <p:nvPicPr>
          <p:cNvPr id="5" name="Picture 4"/>
          <p:cNvPicPr>
            <a:picLocks noChangeAspect="1"/>
          </p:cNvPicPr>
          <p:nvPr/>
        </p:nvPicPr>
        <p:blipFill rotWithShape="1">
          <a:blip r:embed="rId3">
            <a:duotone>
              <a:prstClr val="black"/>
              <a:schemeClr val="accent5">
                <a:tint val="45000"/>
                <a:satMod val="400000"/>
              </a:schemeClr>
            </a:duotone>
          </a:blip>
          <a:srcRect l="9243" t="3468" r="35444" b="87483"/>
          <a:stretch/>
        </p:blipFill>
        <p:spPr>
          <a:xfrm>
            <a:off x="4267200" y="43865"/>
            <a:ext cx="3810000" cy="467896"/>
          </a:xfrm>
          <a:prstGeom prst="rect">
            <a:avLst/>
          </a:prstGeom>
        </p:spPr>
      </p:pic>
      <p:pic>
        <p:nvPicPr>
          <p:cNvPr id="5428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3813" y="1754188"/>
            <a:ext cx="6016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741488" y="3665539"/>
            <a:ext cx="8610600" cy="2676525"/>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buClr>
                <a:srgbClr val="FF0000"/>
              </a:buClr>
              <a:buFont typeface="Wingdings" panose="05000000000000000000" pitchFamily="2" charset="2"/>
              <a:buChar char="v"/>
              <a:defRPr/>
            </a:pPr>
            <a:r>
              <a:rPr lang="en-US" altLang="en-US" sz="2400" dirty="0">
                <a:solidFill>
                  <a:srgbClr val="002060"/>
                </a:solidFill>
                <a:latin typeface="Tahoma" panose="020B0604030504040204" pitchFamily="34" charset="0"/>
                <a:cs typeface="Tahoma" panose="020B0604030504040204" pitchFamily="34" charset="0"/>
              </a:rPr>
              <a:t>After the polymerization reaction, the resultant mixture is  filtered and washed successively using </a:t>
            </a:r>
            <a:r>
              <a:rPr lang="en-US" altLang="en-US" sz="2400" dirty="0" err="1">
                <a:solidFill>
                  <a:srgbClr val="002060"/>
                </a:solidFill>
                <a:latin typeface="Tahoma" panose="020B0604030504040204" pitchFamily="34" charset="0"/>
                <a:cs typeface="Tahoma" panose="020B0604030504040204" pitchFamily="34" charset="0"/>
              </a:rPr>
              <a:t>1.0M</a:t>
            </a:r>
            <a:r>
              <a:rPr lang="en-US" altLang="en-US" sz="2400" dirty="0">
                <a:solidFill>
                  <a:srgbClr val="002060"/>
                </a:solidFill>
                <a:latin typeface="Tahoma" panose="020B0604030504040204" pitchFamily="34" charset="0"/>
                <a:cs typeface="Tahoma" panose="020B0604030504040204" pitchFamily="34" charset="0"/>
              </a:rPr>
              <a:t> </a:t>
            </a:r>
            <a:r>
              <a:rPr lang="en-US" altLang="en-US" sz="2400" dirty="0" err="1">
                <a:solidFill>
                  <a:srgbClr val="002060"/>
                </a:solidFill>
                <a:latin typeface="Tahoma" panose="020B0604030504040204" pitchFamily="34" charset="0"/>
                <a:cs typeface="Tahoma" panose="020B0604030504040204" pitchFamily="34" charset="0"/>
              </a:rPr>
              <a:t>HCl</a:t>
            </a:r>
            <a:r>
              <a:rPr lang="en-US" altLang="en-US" sz="2400" dirty="0">
                <a:solidFill>
                  <a:srgbClr val="002060"/>
                </a:solidFill>
                <a:latin typeface="Tahoma" panose="020B0604030504040204" pitchFamily="34" charset="0"/>
                <a:cs typeface="Tahoma" panose="020B0604030504040204" pitchFamily="34" charset="0"/>
              </a:rPr>
              <a:t> followed by double distilled water, several times until the washings become colorless. </a:t>
            </a:r>
          </a:p>
          <a:p>
            <a:pPr algn="just">
              <a:defRPr/>
            </a:pPr>
            <a:endParaRPr lang="en-US" altLang="en-US" sz="2400" dirty="0">
              <a:solidFill>
                <a:srgbClr val="000000"/>
              </a:solidFill>
              <a:latin typeface="Tahoma" panose="020B0604030504040204" pitchFamily="34" charset="0"/>
              <a:cs typeface="Tahoma" panose="020B0604030504040204" pitchFamily="34" charset="0"/>
            </a:endParaRPr>
          </a:p>
          <a:p>
            <a:pPr algn="just">
              <a:buClr>
                <a:srgbClr val="FF0000"/>
              </a:buClr>
              <a:buFont typeface="Wingdings" panose="05000000000000000000" pitchFamily="2" charset="2"/>
              <a:buChar char="v"/>
              <a:defRPr/>
            </a:pPr>
            <a:r>
              <a:rPr lang="en-US" altLang="en-US" sz="2400" dirty="0">
                <a:solidFill>
                  <a:srgbClr val="002060"/>
                </a:solidFill>
                <a:latin typeface="Tahoma" panose="020B0604030504040204" pitchFamily="34" charset="0"/>
                <a:cs typeface="Tahoma" panose="020B0604030504040204" pitchFamily="34" charset="0"/>
              </a:rPr>
              <a:t>Finally the residue was washed with acetone and dried at 60 ℃. </a:t>
            </a:r>
            <a:endParaRPr lang="en-IN" altLang="en-US" sz="2400" dirty="0">
              <a:solidFill>
                <a:srgbClr val="002060"/>
              </a:solidFill>
              <a:latin typeface="Tahoma" panose="020B0604030504040204" pitchFamily="34" charset="0"/>
              <a:cs typeface="Tahoma" panose="020B0604030504040204" pitchFamily="34" charset="0"/>
            </a:endParaRPr>
          </a:p>
        </p:txBody>
      </p:sp>
      <p:sp>
        <p:nvSpPr>
          <p:cNvPr id="11" name="Rectangle 10"/>
          <p:cNvSpPr/>
          <p:nvPr/>
        </p:nvSpPr>
        <p:spPr>
          <a:xfrm>
            <a:off x="3944938" y="2881313"/>
            <a:ext cx="2806700" cy="64770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defRPr/>
            </a:pPr>
            <a:r>
              <a:rPr lang="en-US"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Aniline (2ml) dissolved in </a:t>
            </a:r>
          </a:p>
          <a:p>
            <a:pPr algn="ctr">
              <a:defRPr/>
            </a:pPr>
            <a:r>
              <a:rPr lang="en-US"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50ml of 1.0M HCl </a:t>
            </a:r>
            <a:endParaRPr lang="en-IN"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4284" name="Picture 17"/>
          <p:cNvPicPr>
            <a:picLocks noChangeAspect="1"/>
          </p:cNvPicPr>
          <p:nvPr/>
        </p:nvPicPr>
        <p:blipFill>
          <a:blip r:embed="rId2">
            <a:extLst>
              <a:ext uri="{28A0092B-C50C-407E-A947-70E740481C1C}">
                <a14:useLocalDpi xmlns:a14="http://schemas.microsoft.com/office/drawing/2010/main" val="0"/>
              </a:ext>
            </a:extLst>
          </a:blip>
          <a:srcRect l="11179" r="14804" b="3700"/>
          <a:stretch>
            <a:fillRect/>
          </a:stretch>
        </p:blipFill>
        <p:spPr bwMode="auto">
          <a:xfrm>
            <a:off x="1981200" y="806450"/>
            <a:ext cx="16002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1617663" y="2881313"/>
            <a:ext cx="2335212" cy="64611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defRPr/>
            </a:pPr>
            <a:r>
              <a:rPr lang="en-US" dirty="0">
                <a:solidFill>
                  <a:srgbClr val="0070C0"/>
                </a:solidFill>
                <a:latin typeface="Tahoma" panose="020B0604030504040204" pitchFamily="34" charset="0"/>
                <a:ea typeface="Tahoma" panose="020B0604030504040204" pitchFamily="34" charset="0"/>
                <a:cs typeface="Tahoma" panose="020B0604030504040204" pitchFamily="34" charset="0"/>
              </a:rPr>
              <a:t>APS (5g) dissolved in</a:t>
            </a:r>
          </a:p>
          <a:p>
            <a:pPr algn="ctr">
              <a:defRPr/>
            </a:pPr>
            <a:r>
              <a:rPr lang="en-US" dirty="0">
                <a:solidFill>
                  <a:srgbClr val="0070C0"/>
                </a:solidFill>
                <a:latin typeface="Tahoma" panose="020B0604030504040204" pitchFamily="34" charset="0"/>
                <a:ea typeface="Tahoma" panose="020B0604030504040204" pitchFamily="34" charset="0"/>
                <a:cs typeface="Tahoma" panose="020B0604030504040204" pitchFamily="34" charset="0"/>
              </a:rPr>
              <a:t> 50 ml of 1.0M HCl </a:t>
            </a:r>
            <a:endParaRPr lang="en-IN"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54286" name="Picture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9489" y="2095500"/>
            <a:ext cx="1144587"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3617913" y="962025"/>
            <a:ext cx="825500" cy="58420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defRPr/>
            </a:pPr>
            <a:r>
              <a:rPr lang="en-US" sz="1600" b="1" dirty="0">
                <a:solidFill>
                  <a:srgbClr val="000000"/>
                </a:solidFill>
                <a:latin typeface="Times New Roman" panose="02020603050405020304" pitchFamily="18" charset="0"/>
              </a:rPr>
              <a:t>250 ml </a:t>
            </a:r>
          </a:p>
          <a:p>
            <a:pPr>
              <a:defRPr/>
            </a:pPr>
            <a:r>
              <a:rPr lang="en-US" sz="1600" b="1" dirty="0">
                <a:solidFill>
                  <a:srgbClr val="000000"/>
                </a:solidFill>
                <a:latin typeface="Times New Roman" panose="02020603050405020304" pitchFamily="18" charset="0"/>
              </a:rPr>
              <a:t>beaker</a:t>
            </a:r>
            <a:endParaRPr lang="en-IN" sz="1600" b="1" dirty="0"/>
          </a:p>
        </p:txBody>
      </p:sp>
      <p:sp>
        <p:nvSpPr>
          <p:cNvPr id="24" name="Rectangle 23"/>
          <p:cNvSpPr/>
          <p:nvPr/>
        </p:nvSpPr>
        <p:spPr>
          <a:xfrm>
            <a:off x="6376989" y="820739"/>
            <a:ext cx="2085975" cy="1938337"/>
          </a:xfrm>
          <a:prstGeom prst="rect">
            <a:avLst/>
          </a:prstGeom>
          <a:solidFill>
            <a:schemeClr val="lt1">
              <a:alpha val="65000"/>
            </a:schemeClr>
          </a:solidFill>
        </p:spPr>
        <p:style>
          <a:lnRef idx="2">
            <a:schemeClr val="accent2"/>
          </a:lnRef>
          <a:fillRef idx="1">
            <a:schemeClr val="lt1"/>
          </a:fillRef>
          <a:effectRef idx="0">
            <a:schemeClr val="accent2"/>
          </a:effectRef>
          <a:fontRef idx="minor">
            <a:schemeClr val="dk1"/>
          </a:fontRef>
        </p:style>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2000">
                <a:solidFill>
                  <a:srgbClr val="000000"/>
                </a:solidFill>
                <a:latin typeface="Tahoma" panose="020B0604030504040204" pitchFamily="34" charset="0"/>
                <a:cs typeface="Tahoma" panose="020B0604030504040204" pitchFamily="34" charset="0"/>
              </a:rPr>
              <a:t>APS (oxidant) solution is </a:t>
            </a:r>
          </a:p>
          <a:p>
            <a:pPr algn="ctr">
              <a:defRPr/>
            </a:pPr>
            <a:r>
              <a:rPr lang="en-US" altLang="en-US" sz="2000">
                <a:solidFill>
                  <a:srgbClr val="000000"/>
                </a:solidFill>
                <a:latin typeface="Tahoma" panose="020B0604030504040204" pitchFamily="34" charset="0"/>
                <a:cs typeface="Tahoma" panose="020B0604030504040204" pitchFamily="34" charset="0"/>
              </a:rPr>
              <a:t>added to aniline </a:t>
            </a:r>
          </a:p>
          <a:p>
            <a:pPr algn="ctr">
              <a:defRPr/>
            </a:pPr>
            <a:r>
              <a:rPr lang="en-US" altLang="en-US" sz="2000">
                <a:solidFill>
                  <a:srgbClr val="000000"/>
                </a:solidFill>
                <a:latin typeface="Tahoma" panose="020B0604030504040204" pitchFamily="34" charset="0"/>
                <a:cs typeface="Tahoma" panose="020B0604030504040204" pitchFamily="34" charset="0"/>
              </a:rPr>
              <a:t>solution with </a:t>
            </a:r>
          </a:p>
          <a:p>
            <a:pPr algn="ctr">
              <a:defRPr/>
            </a:pPr>
            <a:r>
              <a:rPr lang="en-US" altLang="en-US" sz="2000">
                <a:solidFill>
                  <a:srgbClr val="000000"/>
                </a:solidFill>
                <a:latin typeface="Tahoma" panose="020B0604030504040204" pitchFamily="34" charset="0"/>
                <a:cs typeface="Tahoma" panose="020B0604030504040204" pitchFamily="34" charset="0"/>
              </a:rPr>
              <a:t>vigorous stirring</a:t>
            </a:r>
          </a:p>
          <a:p>
            <a:pPr algn="ctr">
              <a:defRPr/>
            </a:pPr>
            <a:r>
              <a:rPr lang="en-US" altLang="en-US" sz="2000">
                <a:solidFill>
                  <a:srgbClr val="000000"/>
                </a:solidFill>
                <a:latin typeface="Tahoma" panose="020B0604030504040204" pitchFamily="34" charset="0"/>
                <a:cs typeface="Tahoma" panose="020B0604030504040204" pitchFamily="34" charset="0"/>
              </a:rPr>
              <a:t> at  ~0 ℃. </a:t>
            </a:r>
          </a:p>
        </p:txBody>
      </p:sp>
      <p:sp>
        <p:nvSpPr>
          <p:cNvPr id="26" name="Curved Down Arrow 25"/>
          <p:cNvSpPr/>
          <p:nvPr/>
        </p:nvSpPr>
        <p:spPr>
          <a:xfrm>
            <a:off x="2667001" y="773113"/>
            <a:ext cx="2695575" cy="1111250"/>
          </a:xfrm>
          <a:prstGeom prst="curved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solidFill>
                <a:schemeClr val="tx1"/>
              </a:solidFill>
            </a:endParaRPr>
          </a:p>
        </p:txBody>
      </p:sp>
      <p:sp>
        <p:nvSpPr>
          <p:cNvPr id="28" name="Plus 27"/>
          <p:cNvSpPr/>
          <p:nvPr/>
        </p:nvSpPr>
        <p:spPr>
          <a:xfrm>
            <a:off x="3776663" y="1792288"/>
            <a:ext cx="552450" cy="500062"/>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54291" name="Picture 28"/>
          <p:cNvPicPr>
            <a:picLocks noChangeAspect="1"/>
          </p:cNvPicPr>
          <p:nvPr/>
        </p:nvPicPr>
        <p:blipFill>
          <a:blip r:embed="rId6">
            <a:extLst>
              <a:ext uri="{28A0092B-C50C-407E-A947-70E740481C1C}">
                <a14:useLocalDpi xmlns:a14="http://schemas.microsoft.com/office/drawing/2010/main" val="0"/>
              </a:ext>
            </a:extLst>
          </a:blip>
          <a:srcRect l="10001" t="18317" r="14799" b="13036"/>
          <a:stretch>
            <a:fillRect/>
          </a:stretch>
        </p:blipFill>
        <p:spPr bwMode="auto">
          <a:xfrm>
            <a:off x="8961438" y="1525588"/>
            <a:ext cx="112236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8793163" y="2892425"/>
            <a:ext cx="1458912" cy="64770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defRPr/>
            </a:pPr>
            <a:r>
              <a:rPr lang="en-US" b="1" dirty="0">
                <a:solidFill>
                  <a:srgbClr val="00B050"/>
                </a:solidFill>
                <a:latin typeface="Tahoma" panose="020B0604030504040204" pitchFamily="34" charset="0"/>
                <a:ea typeface="Tahoma" panose="020B0604030504040204" pitchFamily="34" charset="0"/>
                <a:cs typeface="Tahoma" panose="020B0604030504040204" pitchFamily="34" charset="0"/>
              </a:rPr>
              <a:t>Polyaniline</a:t>
            </a:r>
          </a:p>
          <a:p>
            <a:pPr algn="ctr">
              <a:defRPr/>
            </a:pPr>
            <a:r>
              <a:rPr lang="en-US" b="1" dirty="0">
                <a:solidFill>
                  <a:srgbClr val="00B050"/>
                </a:solidFill>
                <a:latin typeface="Tahoma" panose="020B0604030504040204" pitchFamily="34" charset="0"/>
                <a:ea typeface="Tahoma" panose="020B0604030504040204" pitchFamily="34" charset="0"/>
                <a:cs typeface="Tahoma" panose="020B0604030504040204" pitchFamily="34" charset="0"/>
              </a:rPr>
              <a:t> powder</a:t>
            </a:r>
            <a:endParaRPr lang="en-IN" b="1" dirty="0">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7422861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Image result for polyaniline synthesis"/>
          <p:cNvPicPr>
            <a:picLocks noChangeAspect="1" noChangeArrowheads="1"/>
          </p:cNvPicPr>
          <p:nvPr/>
        </p:nvPicPr>
        <p:blipFill>
          <a:blip r:embed="rId2">
            <a:extLst>
              <a:ext uri="{28A0092B-C50C-407E-A947-70E740481C1C}">
                <a14:useLocalDpi xmlns:a14="http://schemas.microsoft.com/office/drawing/2010/main" val="0"/>
              </a:ext>
            </a:extLst>
          </a:blip>
          <a:srcRect l="14807" t="52911" r="3648" b="12473"/>
          <a:stretch>
            <a:fillRect/>
          </a:stretch>
        </p:blipFill>
        <p:spPr bwMode="auto">
          <a:xfrm>
            <a:off x="3048000" y="4076700"/>
            <a:ext cx="7239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FAEB10A3-6E04-45CC-BBCD-BF8642F986B1}" type="datetime1">
              <a:rPr lang="en-US" smtClean="0"/>
              <a:pPr>
                <a:defRPr/>
              </a:pPr>
              <a:t>2/12/2023</a:t>
            </a:fld>
            <a:endParaRPr lang="en-US"/>
          </a:p>
        </p:txBody>
      </p:sp>
      <p:sp>
        <p:nvSpPr>
          <p:cNvPr id="3" name="Footer Placeholder 2"/>
          <p:cNvSpPr>
            <a:spLocks noGrp="1"/>
          </p:cNvSpPr>
          <p:nvPr>
            <p:ph type="ftr" sz="quarter" idx="11"/>
          </p:nvPr>
        </p:nvSpPr>
        <p:spPr/>
        <p:txBody>
          <a:bodyPr/>
          <a:lstStyle/>
          <a:p>
            <a:pPr>
              <a:defRPr/>
            </a:pPr>
            <a:r>
              <a:rPr lang="en-US" dirty="0" smtClean="0"/>
              <a:t>Dr. Manjunatha C, Asst. Prof Chemistry, RVCE</a:t>
            </a:r>
            <a:endParaRPr lang="en-US" dirty="0"/>
          </a:p>
        </p:txBody>
      </p:sp>
      <p:sp>
        <p:nvSpPr>
          <p:cNvPr id="5530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FE26E7B-E40C-4DC1-A31A-5E9005A60DF8}" type="slidenum">
              <a:rPr lang="en-US" altLang="en-US" sz="1200">
                <a:solidFill>
                  <a:srgbClr val="898989"/>
                </a:solidFill>
              </a:rPr>
              <a:pPr>
                <a:spcBef>
                  <a:spcPct val="0"/>
                </a:spcBef>
                <a:buFontTx/>
                <a:buNone/>
              </a:pPr>
              <a:t>84</a:t>
            </a:fld>
            <a:endParaRPr lang="en-US" altLang="en-US" sz="1200">
              <a:solidFill>
                <a:srgbClr val="898989"/>
              </a:solidFill>
            </a:endParaRPr>
          </a:p>
        </p:txBody>
      </p:sp>
      <p:pic>
        <p:nvPicPr>
          <p:cNvPr id="5530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601664"/>
            <a:ext cx="52578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7578726" y="5184776"/>
            <a:ext cx="1700213" cy="461963"/>
          </a:xfrm>
          <a:prstGeom prst="rect">
            <a:avLst/>
          </a:prstGeom>
          <a:solidFill>
            <a:srgbClr val="FFFF00"/>
          </a:solidFill>
          <a:ln/>
        </p:spPr>
        <p:style>
          <a:lnRef idx="2">
            <a:schemeClr val="accent2"/>
          </a:lnRef>
          <a:fillRef idx="1">
            <a:schemeClr val="lt1"/>
          </a:fillRef>
          <a:effectRef idx="0">
            <a:schemeClr val="accent2"/>
          </a:effectRef>
          <a:fontRef idx="minor">
            <a:schemeClr val="dk1"/>
          </a:fontRef>
        </p:style>
        <p:txBody>
          <a:bodyPr wrap="none">
            <a:spAutoFit/>
          </a:bodyPr>
          <a:lstStyle/>
          <a:p>
            <a:pPr eaLnBrk="1" hangingPunct="1">
              <a:defRPr/>
            </a:pPr>
            <a:r>
              <a:rPr lang="en-US" sz="2400" dirty="0">
                <a:solidFill>
                  <a:srgbClr val="0000FF"/>
                </a:solidFill>
                <a:latin typeface="Doppio One" panose="02010603030000020804" pitchFamily="2" charset="0"/>
              </a:rPr>
              <a:t>Benzenoid</a:t>
            </a:r>
          </a:p>
        </p:txBody>
      </p:sp>
      <p:sp>
        <p:nvSpPr>
          <p:cNvPr id="18" name="TextBox 17"/>
          <p:cNvSpPr txBox="1"/>
          <p:nvPr/>
        </p:nvSpPr>
        <p:spPr>
          <a:xfrm>
            <a:off x="4811713" y="5208588"/>
            <a:ext cx="1593850" cy="461962"/>
          </a:xfrm>
          <a:prstGeom prst="rect">
            <a:avLst/>
          </a:prstGeom>
          <a:solidFill>
            <a:srgbClr val="FFFF00"/>
          </a:solidFill>
          <a:ln/>
        </p:spPr>
        <p:style>
          <a:lnRef idx="2">
            <a:schemeClr val="accent2"/>
          </a:lnRef>
          <a:fillRef idx="1">
            <a:schemeClr val="lt1"/>
          </a:fillRef>
          <a:effectRef idx="0">
            <a:schemeClr val="accent2"/>
          </a:effectRef>
          <a:fontRef idx="minor">
            <a:schemeClr val="dk1"/>
          </a:fontRef>
        </p:style>
        <p:txBody>
          <a:bodyPr wrap="none">
            <a:spAutoFit/>
          </a:bodyPr>
          <a:lstStyle/>
          <a:p>
            <a:pPr eaLnBrk="1" hangingPunct="1">
              <a:defRPr/>
            </a:pPr>
            <a:r>
              <a:rPr lang="en-US" sz="2400" dirty="0">
                <a:solidFill>
                  <a:srgbClr val="0000FF"/>
                </a:solidFill>
                <a:latin typeface="Doppio One" panose="02010603030000020804" pitchFamily="2" charset="0"/>
              </a:rPr>
              <a:t>Quininoid</a:t>
            </a:r>
          </a:p>
        </p:txBody>
      </p:sp>
      <p:cxnSp>
        <p:nvCxnSpPr>
          <p:cNvPr id="20" name="Straight Arrow Connector 19"/>
          <p:cNvCxnSpPr/>
          <p:nvPr/>
        </p:nvCxnSpPr>
        <p:spPr>
          <a:xfrm>
            <a:off x="7391400" y="2971800"/>
            <a:ext cx="0" cy="1049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306" name="Picture 2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8714" y="3038476"/>
            <a:ext cx="1512887"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7" name="Rectangle 21"/>
          <p:cNvSpPr>
            <a:spLocks noChangeArrowheads="1"/>
          </p:cNvSpPr>
          <p:nvPr/>
        </p:nvSpPr>
        <p:spPr bwMode="auto">
          <a:xfrm>
            <a:off x="5926139" y="3024188"/>
            <a:ext cx="12779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srgbClr val="000000"/>
                </a:solidFill>
                <a:latin typeface="Times New Roman" panose="02020603050405020304" pitchFamily="18" charset="0"/>
              </a:rPr>
              <a:t> Stirring </a:t>
            </a:r>
          </a:p>
          <a:p>
            <a:pPr>
              <a:spcBef>
                <a:spcPct val="0"/>
              </a:spcBef>
              <a:buFontTx/>
              <a:buNone/>
            </a:pPr>
            <a:r>
              <a:rPr lang="en-US" altLang="en-US" sz="2400">
                <a:solidFill>
                  <a:srgbClr val="000000"/>
                </a:solidFill>
                <a:latin typeface="Times New Roman" panose="02020603050405020304" pitchFamily="18" charset="0"/>
              </a:rPr>
              <a:t>at  ~0 </a:t>
            </a:r>
            <a:r>
              <a:rPr lang="en-US" altLang="en-US" sz="2400">
                <a:solidFill>
                  <a:srgbClr val="000000"/>
                </a:solidFill>
                <a:latin typeface="Times New Roman" panose="02020603050405020304" pitchFamily="18" charset="0"/>
                <a:cs typeface="Times New Roman" panose="02020603050405020304" pitchFamily="18" charset="0"/>
              </a:rPr>
              <a:t>℃</a:t>
            </a:r>
            <a:endParaRPr lang="en-IN" altLang="en-US" sz="2400">
              <a:latin typeface="Arial" panose="020B0604020202020204" pitchFamily="34" charset="0"/>
            </a:endParaRPr>
          </a:p>
        </p:txBody>
      </p:sp>
      <p:sp>
        <p:nvSpPr>
          <p:cNvPr id="55308" name="Rectangle 22"/>
          <p:cNvSpPr>
            <a:spLocks noChangeArrowheads="1"/>
          </p:cNvSpPr>
          <p:nvPr/>
        </p:nvSpPr>
        <p:spPr bwMode="auto">
          <a:xfrm>
            <a:off x="7578725" y="3462339"/>
            <a:ext cx="1174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srgbClr val="000000"/>
                </a:solidFill>
                <a:latin typeface="Times New Roman" panose="02020603050405020304" pitchFamily="18" charset="0"/>
              </a:rPr>
              <a:t>Oxidant</a:t>
            </a:r>
            <a:endParaRPr lang="en-IN" altLang="en-US" sz="2400">
              <a:latin typeface="Arial" panose="020B0604020202020204" pitchFamily="34" charset="0"/>
            </a:endParaRPr>
          </a:p>
        </p:txBody>
      </p:sp>
      <p:sp>
        <p:nvSpPr>
          <p:cNvPr id="55309" name="Rectangle 23"/>
          <p:cNvSpPr>
            <a:spLocks noChangeArrowheads="1"/>
          </p:cNvSpPr>
          <p:nvPr/>
        </p:nvSpPr>
        <p:spPr bwMode="auto">
          <a:xfrm>
            <a:off x="4481514" y="1919288"/>
            <a:ext cx="1766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000">
                <a:latin typeface="Arial" panose="020B0604020202020204" pitchFamily="34" charset="0"/>
              </a:rPr>
              <a:t>HCl - Catalyst</a:t>
            </a:r>
          </a:p>
        </p:txBody>
      </p:sp>
      <p:sp>
        <p:nvSpPr>
          <p:cNvPr id="25" name="TextBox 24"/>
          <p:cNvSpPr txBox="1"/>
          <p:nvPr/>
        </p:nvSpPr>
        <p:spPr>
          <a:xfrm>
            <a:off x="3579813" y="26988"/>
            <a:ext cx="4692650" cy="463550"/>
          </a:xfrm>
          <a:prstGeom prst="rect">
            <a:avLst/>
          </a:prstGeom>
          <a:ln/>
        </p:spPr>
        <p:style>
          <a:lnRef idx="1">
            <a:schemeClr val="accent5"/>
          </a:lnRef>
          <a:fillRef idx="2">
            <a:schemeClr val="accent5"/>
          </a:fillRef>
          <a:effectRef idx="1">
            <a:schemeClr val="accent5"/>
          </a:effectRef>
          <a:fontRef idx="minor">
            <a:schemeClr val="dk1"/>
          </a:fontRef>
        </p:style>
        <p:txBody>
          <a:bodyPr wrap="none">
            <a:spAutoFit/>
          </a:bodyPr>
          <a:lstStyle/>
          <a:p>
            <a:pPr eaLnBrk="1" hangingPunct="1">
              <a:defRPr/>
            </a:pPr>
            <a:r>
              <a:rPr lang="en-US" sz="2400" b="1" i="1" dirty="0">
                <a:solidFill>
                  <a:schemeClr val="accent6">
                    <a:lumMod val="50000"/>
                  </a:schemeClr>
                </a:solidFill>
              </a:rPr>
              <a:t>Polyaniline polymerization reaction</a:t>
            </a:r>
          </a:p>
        </p:txBody>
      </p:sp>
      <p:sp>
        <p:nvSpPr>
          <p:cNvPr id="26" name="Rectangle 25"/>
          <p:cNvSpPr/>
          <p:nvPr/>
        </p:nvSpPr>
        <p:spPr>
          <a:xfrm>
            <a:off x="1738313" y="2947988"/>
            <a:ext cx="3848100" cy="1016000"/>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lgn="just">
              <a:defRPr/>
            </a:pPr>
            <a:r>
              <a:rPr lang="en-US" sz="2000" dirty="0">
                <a:solidFill>
                  <a:srgbClr val="0000FF"/>
                </a:solidFill>
                <a:latin typeface="Doppio One" panose="02010603030000020804" pitchFamily="2" charset="0"/>
                <a:ea typeface="Tahoma" panose="020B0604030504040204" pitchFamily="34" charset="0"/>
                <a:cs typeface="Tahoma" panose="020B0604030504040204" pitchFamily="34" charset="0"/>
              </a:rPr>
              <a:t>Polyaniline is synthesized by oxidative polymerization of aniline </a:t>
            </a:r>
            <a:endParaRPr lang="en-IN" sz="2000" dirty="0">
              <a:solidFill>
                <a:srgbClr val="0000FF"/>
              </a:solidFill>
              <a:latin typeface="Doppio One" panose="02010603030000020804" pitchFamily="2" charset="0"/>
              <a:ea typeface="Tahoma" panose="020B0604030504040204" pitchFamily="34" charset="0"/>
              <a:cs typeface="Tahoma" panose="020B0604030504040204" pitchFamily="34" charset="0"/>
            </a:endParaRP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4145120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83A3881E-E372-4608-B801-3CB1D11AA643}" type="datetime1">
              <a:rPr lang="en-US" smtClean="0"/>
              <a:pPr>
                <a:defRPr/>
              </a:pPr>
              <a:t>2/12/2023</a:t>
            </a:fld>
            <a:endParaRPr lang="en-US"/>
          </a:p>
        </p:txBody>
      </p:sp>
      <p:sp>
        <p:nvSpPr>
          <p:cNvPr id="3" name="Footer Placeholder 2"/>
          <p:cNvSpPr>
            <a:spLocks noGrp="1"/>
          </p:cNvSpPr>
          <p:nvPr>
            <p:ph type="ftr" sz="quarter" idx="11"/>
          </p:nvPr>
        </p:nvSpPr>
        <p:spPr/>
        <p:txBody>
          <a:bodyPr/>
          <a:lstStyle/>
          <a:p>
            <a:pPr>
              <a:defRPr/>
            </a:pPr>
            <a:r>
              <a:rPr lang="en-US" smtClean="0"/>
              <a:t>Dr. Manjunatha C, Asst. Prof Chemistry, RVCE</a:t>
            </a:r>
            <a:endParaRPr lang="en-US"/>
          </a:p>
        </p:txBody>
      </p:sp>
      <p:sp>
        <p:nvSpPr>
          <p:cNvPr id="5837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27CE417-A897-4B78-B292-456FC7A45092}" type="slidenum">
              <a:rPr lang="en-US" altLang="en-US" sz="1200">
                <a:solidFill>
                  <a:srgbClr val="898989"/>
                </a:solidFill>
              </a:rPr>
              <a:pPr>
                <a:spcBef>
                  <a:spcPct val="0"/>
                </a:spcBef>
                <a:buFontTx/>
                <a:buNone/>
              </a:pPr>
              <a:t>85</a:t>
            </a:fld>
            <a:endParaRPr lang="en-US" altLang="en-US" sz="1200">
              <a:solidFill>
                <a:srgbClr val="898989"/>
              </a:solidFill>
            </a:endParaRPr>
          </a:p>
        </p:txBody>
      </p:sp>
      <p:pic>
        <p:nvPicPr>
          <p:cNvPr id="58373" name="Picture 2" descr="Image result for pernigraniline"/>
          <p:cNvPicPr>
            <a:picLocks noChangeAspect="1" noChangeArrowheads="1"/>
          </p:cNvPicPr>
          <p:nvPr/>
        </p:nvPicPr>
        <p:blipFill>
          <a:blip r:embed="rId2">
            <a:extLst>
              <a:ext uri="{28A0092B-C50C-407E-A947-70E740481C1C}">
                <a14:useLocalDpi xmlns:a14="http://schemas.microsoft.com/office/drawing/2010/main" val="0"/>
              </a:ext>
            </a:extLst>
          </a:blip>
          <a:srcRect t="14999"/>
          <a:stretch>
            <a:fillRect/>
          </a:stretch>
        </p:blipFill>
        <p:spPr bwMode="auto">
          <a:xfrm>
            <a:off x="1905000" y="914400"/>
            <a:ext cx="8128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Box 5"/>
          <p:cNvSpPr txBox="1">
            <a:spLocks noChangeArrowheads="1"/>
          </p:cNvSpPr>
          <p:nvPr/>
        </p:nvSpPr>
        <p:spPr bwMode="auto">
          <a:xfrm>
            <a:off x="4191000" y="1676400"/>
            <a:ext cx="4191000"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Completely reduced contains only NH group</a:t>
            </a:r>
          </a:p>
        </p:txBody>
      </p:sp>
      <p:sp>
        <p:nvSpPr>
          <p:cNvPr id="58375" name="TextBox 7"/>
          <p:cNvSpPr txBox="1">
            <a:spLocks noChangeArrowheads="1"/>
          </p:cNvSpPr>
          <p:nvPr/>
        </p:nvSpPr>
        <p:spPr bwMode="auto">
          <a:xfrm>
            <a:off x="3200400" y="4038600"/>
            <a:ext cx="7162800"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Partially oxidised, neutralised and  contains both NH and N  group</a:t>
            </a:r>
          </a:p>
        </p:txBody>
      </p:sp>
      <p:sp>
        <p:nvSpPr>
          <p:cNvPr id="58376" name="TextBox 8"/>
          <p:cNvSpPr txBox="1">
            <a:spLocks noChangeArrowheads="1"/>
          </p:cNvSpPr>
          <p:nvPr/>
        </p:nvSpPr>
        <p:spPr bwMode="auto">
          <a:xfrm>
            <a:off x="4953000" y="5334000"/>
            <a:ext cx="4191000"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Completely oxidised contains only N group</a:t>
            </a:r>
          </a:p>
        </p:txBody>
      </p:sp>
      <p:sp>
        <p:nvSpPr>
          <p:cNvPr id="58377" name="TextBox 9"/>
          <p:cNvSpPr txBox="1">
            <a:spLocks noChangeArrowheads="1"/>
          </p:cNvSpPr>
          <p:nvPr/>
        </p:nvSpPr>
        <p:spPr bwMode="auto">
          <a:xfrm>
            <a:off x="3124200" y="2938464"/>
            <a:ext cx="7162800" cy="338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Partially oxidised,  not neutralised and  contains both NH and N  group</a:t>
            </a:r>
          </a:p>
        </p:txBody>
      </p:sp>
      <p:sp>
        <p:nvSpPr>
          <p:cNvPr id="58378" name="TextBox 3"/>
          <p:cNvSpPr txBox="1">
            <a:spLocks noChangeArrowheads="1"/>
          </p:cNvSpPr>
          <p:nvPr/>
        </p:nvSpPr>
        <p:spPr bwMode="auto">
          <a:xfrm>
            <a:off x="2101851" y="1508126"/>
            <a:ext cx="688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400">
                <a:latin typeface="Arial" panose="020B0604020202020204" pitchFamily="34" charset="0"/>
                <a:ea typeface="Tahoma" panose="020B0604030504040204" pitchFamily="34" charset="0"/>
                <a:cs typeface="Arial" panose="020B0604020202020204" pitchFamily="34" charset="0"/>
              </a:rPr>
              <a:t>x=0</a:t>
            </a:r>
          </a:p>
        </p:txBody>
      </p:sp>
      <p:sp>
        <p:nvSpPr>
          <p:cNvPr id="58379" name="TextBox 11"/>
          <p:cNvSpPr txBox="1">
            <a:spLocks noChangeArrowheads="1"/>
          </p:cNvSpPr>
          <p:nvPr/>
        </p:nvSpPr>
        <p:spPr bwMode="auto">
          <a:xfrm>
            <a:off x="2101851" y="5041901"/>
            <a:ext cx="688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400">
                <a:latin typeface="Arial" panose="020B0604020202020204" pitchFamily="34" charset="0"/>
                <a:ea typeface="Tahoma" panose="020B0604030504040204" pitchFamily="34" charset="0"/>
                <a:cs typeface="Arial" panose="020B0604020202020204" pitchFamily="34" charset="0"/>
              </a:rPr>
              <a:t>x=1</a:t>
            </a:r>
          </a:p>
        </p:txBody>
      </p:sp>
      <p:sp>
        <p:nvSpPr>
          <p:cNvPr id="58380" name="TextBox 12"/>
          <p:cNvSpPr txBox="1">
            <a:spLocks noChangeArrowheads="1"/>
          </p:cNvSpPr>
          <p:nvPr/>
        </p:nvSpPr>
        <p:spPr bwMode="auto">
          <a:xfrm>
            <a:off x="2101850" y="2559051"/>
            <a:ext cx="946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400">
                <a:latin typeface="Arial" panose="020B0604020202020204" pitchFamily="34" charset="0"/>
                <a:ea typeface="Tahoma" panose="020B0604030504040204" pitchFamily="34" charset="0"/>
                <a:cs typeface="Arial" panose="020B0604020202020204" pitchFamily="34" charset="0"/>
              </a:rPr>
              <a:t>x=0.5</a:t>
            </a:r>
          </a:p>
        </p:txBody>
      </p:sp>
      <p:sp>
        <p:nvSpPr>
          <p:cNvPr id="58381" name="TextBox 13"/>
          <p:cNvSpPr txBox="1">
            <a:spLocks noChangeArrowheads="1"/>
          </p:cNvSpPr>
          <p:nvPr/>
        </p:nvSpPr>
        <p:spPr bwMode="auto">
          <a:xfrm>
            <a:off x="2079625" y="3746501"/>
            <a:ext cx="946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400">
                <a:latin typeface="Arial" panose="020B0604020202020204" pitchFamily="34" charset="0"/>
                <a:ea typeface="Tahoma" panose="020B0604030504040204" pitchFamily="34" charset="0"/>
                <a:cs typeface="Arial" panose="020B0604020202020204" pitchFamily="34" charset="0"/>
              </a:rPr>
              <a:t>x=0.5</a:t>
            </a:r>
          </a:p>
        </p:txBody>
      </p:sp>
      <p:sp>
        <p:nvSpPr>
          <p:cNvPr id="4" name="TextBox 3"/>
          <p:cNvSpPr txBox="1"/>
          <p:nvPr/>
        </p:nvSpPr>
        <p:spPr>
          <a:xfrm>
            <a:off x="3717925" y="144463"/>
            <a:ext cx="4756150" cy="46196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IN" sz="2400" dirty="0">
                <a:solidFill>
                  <a:srgbClr val="C00000"/>
                </a:solidFill>
                <a:latin typeface="Doppio One" panose="02010603030000020804" pitchFamily="2" charset="0"/>
              </a:rPr>
              <a:t>Different forms of POLYANILINE</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8442430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FAEB10A3-6E04-45CC-BBCD-BF8642F986B1}" type="datetime1">
              <a:rPr lang="en-US" smtClean="0"/>
              <a:pPr>
                <a:defRPr/>
              </a:pPr>
              <a:t>2/12/2023</a:t>
            </a:fld>
            <a:endParaRPr lang="en-US" dirty="0"/>
          </a:p>
        </p:txBody>
      </p:sp>
      <p:sp>
        <p:nvSpPr>
          <p:cNvPr id="3" name="Footer Placeholder 2"/>
          <p:cNvSpPr>
            <a:spLocks noGrp="1"/>
          </p:cNvSpPr>
          <p:nvPr>
            <p:ph type="ftr" sz="quarter" idx="11"/>
          </p:nvPr>
        </p:nvSpPr>
        <p:spPr/>
        <p:txBody>
          <a:bodyPr/>
          <a:lstStyle/>
          <a:p>
            <a:pPr>
              <a:defRPr/>
            </a:pPr>
            <a:r>
              <a:rPr lang="en-US" dirty="0" smtClean="0"/>
              <a:t>Dr. </a:t>
            </a:r>
            <a:r>
              <a:rPr lang="en-US" dirty="0" err="1" smtClean="0"/>
              <a:t>Manjunatha</a:t>
            </a:r>
            <a:r>
              <a:rPr lang="en-US" dirty="0" smtClean="0"/>
              <a:t> C, Asst. Prof Chemistry, </a:t>
            </a:r>
            <a:r>
              <a:rPr lang="en-US" dirty="0" err="1" smtClean="0"/>
              <a:t>RVCE</a:t>
            </a:r>
            <a:endParaRPr lang="en-US" dirty="0"/>
          </a:p>
        </p:txBody>
      </p:sp>
      <p:sp>
        <p:nvSpPr>
          <p:cNvPr id="5939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212ED4-02B0-4DD1-AB36-7E3083A892DF}" type="slidenum">
              <a:rPr lang="en-US" altLang="en-US" sz="1200">
                <a:solidFill>
                  <a:srgbClr val="898989"/>
                </a:solidFill>
              </a:rPr>
              <a:pPr>
                <a:spcBef>
                  <a:spcPct val="0"/>
                </a:spcBef>
                <a:buFontTx/>
                <a:buNone/>
              </a:pPr>
              <a:t>86</a:t>
            </a:fld>
            <a:endParaRPr lang="en-US" altLang="en-US" sz="1200">
              <a:solidFill>
                <a:srgbClr val="898989"/>
              </a:solidFill>
            </a:endParaRPr>
          </a:p>
        </p:txBody>
      </p:sp>
      <p:pic>
        <p:nvPicPr>
          <p:cNvPr id="59398" name="Picture 7"/>
          <p:cNvPicPr>
            <a:picLocks noChangeAspect="1"/>
          </p:cNvPicPr>
          <p:nvPr/>
        </p:nvPicPr>
        <p:blipFill>
          <a:blip r:embed="rId2">
            <a:extLst>
              <a:ext uri="{28A0092B-C50C-407E-A947-70E740481C1C}">
                <a14:useLocalDpi xmlns:a14="http://schemas.microsoft.com/office/drawing/2010/main" val="0"/>
              </a:ext>
            </a:extLst>
          </a:blip>
          <a:srcRect t="6714" r="3316" b="40544"/>
          <a:stretch>
            <a:fillRect/>
          </a:stretch>
        </p:blipFill>
        <p:spPr bwMode="auto">
          <a:xfrm>
            <a:off x="442335" y="806574"/>
            <a:ext cx="10198032" cy="395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890797"/>
            <a:ext cx="175260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5132" y="5361614"/>
            <a:ext cx="5081452" cy="62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455487"/>
            <a:ext cx="20574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2" name="Rectangle 12"/>
          <p:cNvSpPr>
            <a:spLocks noChangeArrowheads="1"/>
          </p:cNvSpPr>
          <p:nvPr/>
        </p:nvSpPr>
        <p:spPr bwMode="auto">
          <a:xfrm>
            <a:off x="192269" y="5018088"/>
            <a:ext cx="46577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400" dirty="0">
                <a:latin typeface="Arial" panose="020B0604020202020204" pitchFamily="34" charset="0"/>
              </a:rPr>
              <a:t>2019, https://</a:t>
            </a:r>
            <a:r>
              <a:rPr lang="en-IN" altLang="en-US" sz="1400" dirty="0" err="1">
                <a:latin typeface="Arial" panose="020B0604020202020204" pitchFamily="34" charset="0"/>
              </a:rPr>
              <a:t>doi.org</a:t>
            </a:r>
            <a:r>
              <a:rPr lang="en-IN" altLang="en-US" sz="1400" dirty="0">
                <a:latin typeface="Arial" panose="020B0604020202020204" pitchFamily="34" charset="0"/>
              </a:rPr>
              <a:t>/10.1021/</a:t>
            </a:r>
            <a:r>
              <a:rPr lang="en-IN" altLang="en-US" sz="1400" dirty="0" err="1">
                <a:latin typeface="Arial" panose="020B0604020202020204" pitchFamily="34" charset="0"/>
              </a:rPr>
              <a:t>acs.jmedchem.9b00803</a:t>
            </a:r>
            <a:endParaRPr lang="en-IN" altLang="en-US" sz="1400" dirty="0">
              <a:latin typeface="Arial" panose="020B0604020202020204" pitchFamily="34" charset="0"/>
            </a:endParaRP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7" name="Rectangle 6"/>
          <p:cNvSpPr/>
          <p:nvPr/>
        </p:nvSpPr>
        <p:spPr>
          <a:xfrm>
            <a:off x="5185568" y="689348"/>
            <a:ext cx="6850063" cy="461963"/>
          </a:xfrm>
          <a:prstGeom prst="rect">
            <a:avLst/>
          </a:prstGeom>
          <a:ln/>
        </p:spPr>
        <p:style>
          <a:lnRef idx="2">
            <a:schemeClr val="accent5"/>
          </a:lnRef>
          <a:fillRef idx="1">
            <a:schemeClr val="lt1"/>
          </a:fillRef>
          <a:effectRef idx="0">
            <a:schemeClr val="accent5"/>
          </a:effectRef>
          <a:fontRef idx="minor">
            <a:schemeClr val="dk1"/>
          </a:fontRef>
        </p:style>
        <p:txBody>
          <a:bodyPr wrap="none">
            <a:spAutoFit/>
          </a:bodyPr>
          <a:lstStyle/>
          <a:p>
            <a:pPr eaLnBrk="1" hangingPunct="1">
              <a:defRPr/>
            </a:pPr>
            <a:r>
              <a:rPr lang="en-US" sz="2400" b="1" i="1" dirty="0">
                <a:solidFill>
                  <a:schemeClr val="accent6">
                    <a:lumMod val="50000"/>
                  </a:schemeClr>
                </a:solidFill>
              </a:rPr>
              <a:t>Chemical polymerization mechanisms of polyaniline.</a:t>
            </a:r>
            <a:endParaRPr lang="en-IN" sz="2400" b="1" i="1" dirty="0">
              <a:solidFill>
                <a:schemeClr val="accent6">
                  <a:lumMod val="50000"/>
                </a:schemeClr>
              </a:solidFill>
            </a:endParaRPr>
          </a:p>
        </p:txBody>
      </p:sp>
    </p:spTree>
    <p:extLst>
      <p:ext uri="{BB962C8B-B14F-4D97-AF65-F5344CB8AC3E}">
        <p14:creationId xmlns:p14="http://schemas.microsoft.com/office/powerpoint/2010/main" val="23305944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Picture 3"/>
          <p:cNvPicPr>
            <a:picLocks noChangeAspect="1"/>
          </p:cNvPicPr>
          <p:nvPr/>
        </p:nvPicPr>
        <p:blipFill>
          <a:blip r:embed="rId4"/>
          <a:stretch>
            <a:fillRect/>
          </a:stretch>
        </p:blipFill>
        <p:spPr>
          <a:xfrm>
            <a:off x="1687831" y="955466"/>
            <a:ext cx="8096250" cy="5448300"/>
          </a:xfrm>
          <a:prstGeom prst="rect">
            <a:avLst/>
          </a:prstGeom>
        </p:spPr>
      </p:pic>
      <p:sp>
        <p:nvSpPr>
          <p:cNvPr id="5" name="Rectangle 4"/>
          <p:cNvSpPr/>
          <p:nvPr/>
        </p:nvSpPr>
        <p:spPr>
          <a:xfrm>
            <a:off x="2203269" y="586134"/>
            <a:ext cx="8212183"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dirty="0"/>
              <a:t>Polyaniline Nanofiber Wrapped Fabric for High Performance Flexible Pressure Sensors</a:t>
            </a:r>
            <a:endParaRPr lang="en-IN" dirty="0"/>
          </a:p>
        </p:txBody>
      </p:sp>
      <p:sp>
        <p:nvSpPr>
          <p:cNvPr id="6" name="Rectangle 5"/>
          <p:cNvSpPr/>
          <p:nvPr/>
        </p:nvSpPr>
        <p:spPr>
          <a:xfrm>
            <a:off x="4007765" y="6488668"/>
            <a:ext cx="4228722" cy="369332"/>
          </a:xfrm>
          <a:prstGeom prst="rect">
            <a:avLst/>
          </a:prstGeom>
        </p:spPr>
        <p:txBody>
          <a:bodyPr wrap="none">
            <a:spAutoFit/>
          </a:bodyPr>
          <a:lstStyle/>
          <a:p>
            <a:r>
              <a:rPr lang="en-IN" dirty="0"/>
              <a:t>http://</a:t>
            </a:r>
            <a:r>
              <a:rPr lang="en-IN" dirty="0" err="1"/>
              <a:t>dx.doi.org</a:t>
            </a:r>
            <a:r>
              <a:rPr lang="en-IN" dirty="0"/>
              <a:t>/10.3390/</a:t>
            </a:r>
            <a:r>
              <a:rPr lang="en-IN" dirty="0" err="1"/>
              <a:t>polym11071120</a:t>
            </a:r>
            <a:endParaRPr lang="en-IN" dirty="0"/>
          </a:p>
        </p:txBody>
      </p:sp>
    </p:spTree>
    <p:extLst>
      <p:ext uri="{BB962C8B-B14F-4D97-AF65-F5344CB8AC3E}">
        <p14:creationId xmlns:p14="http://schemas.microsoft.com/office/powerpoint/2010/main" val="33705093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339633" y="846723"/>
            <a:ext cx="11625943" cy="163121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spcAft>
                <a:spcPts val="0"/>
              </a:spcAft>
            </a:pPr>
            <a:r>
              <a:rPr lang="en-US" sz="2800" b="1" u="sng"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Sensor</a:t>
            </a:r>
            <a:endParaRPr lang="en-IN"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endParaRPr>
          </a:p>
          <a:p>
            <a:pPr algn="ctr"/>
            <a:r>
              <a:rPr lang="en-US"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It is device that measures change in a physical (heat, light, sound, pressure </a:t>
            </a:r>
            <a:r>
              <a:rPr lang="en-US" sz="2400" dirty="0" err="1">
                <a:solidFill>
                  <a:srgbClr val="000000"/>
                </a:solidFill>
                <a:latin typeface="Times New Roman" panose="02020603050405020304" pitchFamily="18" charset="0"/>
                <a:ea typeface="Times New Roman" panose="02020603050405020304" pitchFamily="18" charset="0"/>
                <a:cs typeface="Calibri" panose="020F0502020204030204" pitchFamily="34" charset="0"/>
              </a:rPr>
              <a:t>etc</a:t>
            </a:r>
            <a:r>
              <a:rPr lang="en-US"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 and/or chemical (pH, smell, taste, concentration, humidity </a:t>
            </a:r>
            <a:r>
              <a:rPr lang="en-US" sz="2400" dirty="0" err="1">
                <a:solidFill>
                  <a:srgbClr val="000000"/>
                </a:solidFill>
                <a:latin typeface="Times New Roman" panose="02020603050405020304" pitchFamily="18" charset="0"/>
                <a:ea typeface="Times New Roman" panose="02020603050405020304" pitchFamily="18" charset="0"/>
                <a:cs typeface="Calibri" panose="020F0502020204030204" pitchFamily="34" charset="0"/>
              </a:rPr>
              <a:t>etc</a:t>
            </a:r>
            <a:r>
              <a:rPr lang="en-US"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 parameters of interest in an environment and transforms it into an electronic signal</a:t>
            </a:r>
            <a:endParaRPr lang="en-IN" sz="2400" dirty="0"/>
          </a:p>
        </p:txBody>
      </p:sp>
      <p:pic>
        <p:nvPicPr>
          <p:cNvPr id="5" name="Picture 4"/>
          <p:cNvPicPr>
            <a:picLocks noChangeAspect="1"/>
          </p:cNvPicPr>
          <p:nvPr/>
        </p:nvPicPr>
        <p:blipFill>
          <a:blip r:embed="rId4"/>
          <a:stretch>
            <a:fillRect/>
          </a:stretch>
        </p:blipFill>
        <p:spPr>
          <a:xfrm>
            <a:off x="2238375" y="3131779"/>
            <a:ext cx="7179946" cy="3046952"/>
          </a:xfrm>
          <a:prstGeom prst="rect">
            <a:avLst/>
          </a:prstGeom>
        </p:spPr>
      </p:pic>
    </p:spTree>
    <p:extLst>
      <p:ext uri="{BB962C8B-B14F-4D97-AF65-F5344CB8AC3E}">
        <p14:creationId xmlns:p14="http://schemas.microsoft.com/office/powerpoint/2010/main" val="42529421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Picture 3"/>
          <p:cNvPicPr>
            <a:picLocks noChangeAspect="1"/>
          </p:cNvPicPr>
          <p:nvPr/>
        </p:nvPicPr>
        <p:blipFill>
          <a:blip r:embed="rId4"/>
          <a:stretch>
            <a:fillRect/>
          </a:stretch>
        </p:blipFill>
        <p:spPr>
          <a:xfrm>
            <a:off x="677762" y="846723"/>
            <a:ext cx="11071570" cy="5723894"/>
          </a:xfrm>
          <a:prstGeom prst="rect">
            <a:avLst/>
          </a:prstGeom>
        </p:spPr>
      </p:pic>
    </p:spTree>
    <p:extLst>
      <p:ext uri="{BB962C8B-B14F-4D97-AF65-F5344CB8AC3E}">
        <p14:creationId xmlns:p14="http://schemas.microsoft.com/office/powerpoint/2010/main" val="158226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49" y="1815737"/>
            <a:ext cx="12235970" cy="504226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Tree>
    <p:extLst>
      <p:ext uri="{BB962C8B-B14F-4D97-AF65-F5344CB8AC3E}">
        <p14:creationId xmlns:p14="http://schemas.microsoft.com/office/powerpoint/2010/main" val="33452714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4049601" y="180158"/>
            <a:ext cx="3752950" cy="579967"/>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pPr>
              <a:lnSpc>
                <a:spcPct val="150000"/>
              </a:lnSpc>
              <a:spcAft>
                <a:spcPts val="0"/>
              </a:spcAft>
              <a:tabLst>
                <a:tab pos="2143760" algn="l"/>
              </a:tabLst>
            </a:pPr>
            <a:r>
              <a:rPr lang="en-US" sz="2400" b="1"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Piezoelectric (PE) Sensors  </a:t>
            </a:r>
            <a:endParaRPr lang="en-IN" sz="20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endParaRPr>
          </a:p>
        </p:txBody>
      </p:sp>
      <p:sp>
        <p:nvSpPr>
          <p:cNvPr id="5" name="Rectangle 4"/>
          <p:cNvSpPr/>
          <p:nvPr/>
        </p:nvSpPr>
        <p:spPr>
          <a:xfrm>
            <a:off x="446207" y="1065185"/>
            <a:ext cx="11303125" cy="17030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spcAft>
                <a:spcPts val="0"/>
              </a:spcAft>
              <a:tabLst>
                <a:tab pos="2143760" algn="l"/>
              </a:tabLst>
            </a:pPr>
            <a:r>
              <a:rPr lang="en-US" b="1">
                <a:solidFill>
                  <a:srgbClr val="000000"/>
                </a:solidFill>
                <a:latin typeface="Arial" panose="020B0604020202020204" pitchFamily="34" charset="0"/>
                <a:ea typeface="Times New Roman" panose="02020603050405020304" pitchFamily="18" charset="0"/>
                <a:cs typeface="Arial" panose="020B0604020202020204" pitchFamily="34" charset="0"/>
              </a:rPr>
              <a:t>“Piezo” is word derived from Greek, it means for “press” or “squeeze”. </a:t>
            </a:r>
            <a:r>
              <a:rPr lang="en-US" b="1" dirty="0">
                <a:solidFill>
                  <a:srgbClr val="000000"/>
                </a:solidFill>
                <a:latin typeface="Arial" panose="020B0604020202020204" pitchFamily="34" charset="0"/>
                <a:ea typeface="Times New Roman" panose="02020603050405020304" pitchFamily="18" charset="0"/>
                <a:cs typeface="Arial" panose="020B0604020202020204" pitchFamily="34" charset="0"/>
              </a:rPr>
              <a:t>A piezoelectric sensor is a device, which converts physical parameters like acceleration, strain,  pressure, vibration,  temperature, or force  into an electrical charge which can then be measured. The schematic representation of  PE sensor is shown below.</a:t>
            </a:r>
            <a:endParaRPr lang="en-IN" b="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446206" y="3073275"/>
            <a:ext cx="4831187" cy="3541882"/>
          </a:xfrm>
          <a:prstGeom prst="rect">
            <a:avLst/>
          </a:prstGeom>
        </p:spPr>
      </p:pic>
      <p:pic>
        <p:nvPicPr>
          <p:cNvPr id="8" name="Picture 7"/>
          <p:cNvPicPr>
            <a:picLocks noChangeAspect="1"/>
          </p:cNvPicPr>
          <p:nvPr/>
        </p:nvPicPr>
        <p:blipFill>
          <a:blip r:embed="rId5"/>
          <a:stretch>
            <a:fillRect/>
          </a:stretch>
        </p:blipFill>
        <p:spPr>
          <a:xfrm>
            <a:off x="6097769" y="3073275"/>
            <a:ext cx="4997359" cy="3504065"/>
          </a:xfrm>
          <a:prstGeom prst="rect">
            <a:avLst/>
          </a:prstGeom>
        </p:spPr>
      </p:pic>
    </p:spTree>
    <p:extLst>
      <p:ext uri="{BB962C8B-B14F-4D97-AF65-F5344CB8AC3E}">
        <p14:creationId xmlns:p14="http://schemas.microsoft.com/office/powerpoint/2010/main" val="39394417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6" name="Picture 5"/>
          <p:cNvPicPr>
            <a:picLocks noChangeAspect="1"/>
          </p:cNvPicPr>
          <p:nvPr/>
        </p:nvPicPr>
        <p:blipFill>
          <a:blip r:embed="rId4"/>
          <a:stretch>
            <a:fillRect/>
          </a:stretch>
        </p:blipFill>
        <p:spPr>
          <a:xfrm>
            <a:off x="1259191" y="1014548"/>
            <a:ext cx="9584871" cy="5111931"/>
          </a:xfrm>
          <a:prstGeom prst="rect">
            <a:avLst/>
          </a:prstGeom>
        </p:spPr>
      </p:pic>
    </p:spTree>
    <p:extLst>
      <p:ext uri="{BB962C8B-B14F-4D97-AF65-F5344CB8AC3E}">
        <p14:creationId xmlns:p14="http://schemas.microsoft.com/office/powerpoint/2010/main" val="1724068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2011679" y="1194556"/>
            <a:ext cx="8399418" cy="461664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lnSpc>
                <a:spcPct val="150000"/>
              </a:lnSpc>
              <a:spcAft>
                <a:spcPts val="0"/>
              </a:spcAft>
              <a:tabLst>
                <a:tab pos="2143760" algn="l"/>
              </a:tabLst>
            </a:pPr>
            <a:r>
              <a:rPr lang="en-US" sz="2800" b="1" dirty="0">
                <a:solidFill>
                  <a:srgbClr val="000000"/>
                </a:solidFill>
                <a:latin typeface="Arial" panose="020B0604020202020204" pitchFamily="34" charset="0"/>
                <a:ea typeface="Times New Roman" panose="02020603050405020304" pitchFamily="18" charset="0"/>
                <a:cs typeface="Arial" panose="020B0604020202020204" pitchFamily="34" charset="0"/>
              </a:rPr>
              <a:t>Characteristics of PE sensors:</a:t>
            </a:r>
            <a:endParaRPr lang="en-IN" sz="28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lnSpc>
                <a:spcPct val="150000"/>
              </a:lnSpc>
              <a:spcAft>
                <a:spcPts val="0"/>
              </a:spcAft>
            </a:pP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The good PE sensor should exhibit:</a:t>
            </a:r>
            <a:endParaRPr lang="en-IN" sz="28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lnSpc>
                <a:spcPct val="150000"/>
              </a:lnSpc>
              <a:spcAft>
                <a:spcPts val="0"/>
              </a:spcAft>
            </a:pP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 High strength, High stability</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algn="ctr">
              <a:lnSpc>
                <a:spcPct val="150000"/>
              </a:lnSpc>
              <a:spcAft>
                <a:spcPts val="0"/>
              </a:spcAft>
            </a:pP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High voltage output, Highly flexible, </a:t>
            </a:r>
            <a:endPar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lnSpc>
                <a:spcPct val="150000"/>
              </a:lnSpc>
              <a:spcAft>
                <a:spcPts val="0"/>
              </a:spcAft>
            </a:pP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Wide </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frequency range, Impact resistance, </a:t>
            </a:r>
            <a:endPar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lnSpc>
                <a:spcPct val="150000"/>
              </a:lnSpc>
              <a:spcAft>
                <a:spcPts val="0"/>
              </a:spcAft>
            </a:pP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High </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mechanical strength, </a:t>
            </a:r>
            <a:endPar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lnSpc>
                <a:spcPct val="150000"/>
              </a:lnSpc>
              <a:spcAft>
                <a:spcPts val="0"/>
              </a:spcAft>
            </a:pP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Elastic </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compliance </a:t>
            </a:r>
            <a:r>
              <a:rPr lang="en-US" sz="2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etc</a:t>
            </a:r>
            <a:endParaRPr lang="en-IN" sz="28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4691388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Picture 3"/>
          <p:cNvPicPr>
            <a:picLocks noChangeAspect="1"/>
          </p:cNvPicPr>
          <p:nvPr/>
        </p:nvPicPr>
        <p:blipFill>
          <a:blip r:embed="rId4"/>
          <a:stretch>
            <a:fillRect/>
          </a:stretch>
        </p:blipFill>
        <p:spPr>
          <a:xfrm>
            <a:off x="6749979" y="344678"/>
            <a:ext cx="3969164" cy="6102823"/>
          </a:xfrm>
          <a:prstGeom prst="rect">
            <a:avLst/>
          </a:prstGeom>
        </p:spPr>
      </p:pic>
      <p:pic>
        <p:nvPicPr>
          <p:cNvPr id="5" name="Picture 4"/>
          <p:cNvPicPr>
            <a:picLocks noChangeAspect="1"/>
          </p:cNvPicPr>
          <p:nvPr/>
        </p:nvPicPr>
        <p:blipFill>
          <a:blip r:embed="rId5"/>
          <a:stretch>
            <a:fillRect/>
          </a:stretch>
        </p:blipFill>
        <p:spPr>
          <a:xfrm>
            <a:off x="437871" y="846723"/>
            <a:ext cx="5871489" cy="5643154"/>
          </a:xfrm>
          <a:prstGeom prst="rect">
            <a:avLst/>
          </a:prstGeom>
        </p:spPr>
      </p:pic>
    </p:spTree>
    <p:extLst>
      <p:ext uri="{BB962C8B-B14F-4D97-AF65-F5344CB8AC3E}">
        <p14:creationId xmlns:p14="http://schemas.microsoft.com/office/powerpoint/2010/main" val="2432184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Picture 3"/>
          <p:cNvPicPr>
            <a:picLocks noChangeAspect="1"/>
          </p:cNvPicPr>
          <p:nvPr/>
        </p:nvPicPr>
        <p:blipFill>
          <a:blip r:embed="rId4"/>
          <a:stretch>
            <a:fillRect/>
          </a:stretch>
        </p:blipFill>
        <p:spPr>
          <a:xfrm>
            <a:off x="1468075" y="641468"/>
            <a:ext cx="9682571" cy="5877890"/>
          </a:xfrm>
          <a:prstGeom prst="rect">
            <a:avLst/>
          </a:prstGeom>
        </p:spPr>
      </p:pic>
    </p:spTree>
    <p:extLst>
      <p:ext uri="{BB962C8B-B14F-4D97-AF65-F5344CB8AC3E}">
        <p14:creationId xmlns:p14="http://schemas.microsoft.com/office/powerpoint/2010/main" val="4673965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627017" y="1187049"/>
            <a:ext cx="11122315" cy="462915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lnSpc>
                <a:spcPct val="150000"/>
              </a:lnSpc>
              <a:spcAft>
                <a:spcPts val="0"/>
              </a:spcAft>
              <a:tabLst>
                <a:tab pos="2143760" algn="l"/>
              </a:tabLst>
            </a:pPr>
            <a:r>
              <a:rPr lang="en-US" sz="3200" b="1" dirty="0">
                <a:solidFill>
                  <a:srgbClr val="000000"/>
                </a:solidFill>
                <a:latin typeface="Arial" panose="020B0604020202020204" pitchFamily="34" charset="0"/>
                <a:ea typeface="Times New Roman" panose="02020603050405020304" pitchFamily="18" charset="0"/>
                <a:cs typeface="Arial" panose="020B0604020202020204" pitchFamily="34" charset="0"/>
              </a:rPr>
              <a:t>Strain Sensor: </a:t>
            </a:r>
            <a:endParaRPr lang="en-US" sz="3200" b="1"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lnSpc>
                <a:spcPct val="150000"/>
              </a:lnSpc>
              <a:spcAft>
                <a:spcPts val="0"/>
              </a:spcAft>
              <a:tabLst>
                <a:tab pos="2143760" algn="l"/>
              </a:tabLst>
            </a:pP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Upon </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applying the external force on an object, the strain (permanent/temporary) is induced in the object due to its structural (internal) deformation, this results in change in internal resistance of the object, which can be measured by using the device called strain sensor. Various nanomaterials like graphene, </a:t>
            </a:r>
            <a:r>
              <a:rPr lang="en-US" sz="2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CNT</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PVDF</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 and their hybrids are used in these sensors. </a:t>
            </a:r>
            <a:endParaRPr lang="en-IN" sz="28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4225174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927462" y="1539055"/>
            <a:ext cx="10593978" cy="459818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lnSpc>
                <a:spcPct val="115000"/>
              </a:lnSpc>
              <a:spcAft>
                <a:spcPts val="0"/>
              </a:spcAft>
            </a:pPr>
            <a:r>
              <a:rPr lang="en-US" sz="2400" b="1"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Strain sensors</a:t>
            </a:r>
            <a:r>
              <a:rPr lang="en-US"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 are widely used in medical industry applications, are as follows:</a:t>
            </a:r>
            <a:endParaRPr lang="en-IN"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endParaRPr>
          </a:p>
          <a:p>
            <a:pPr marL="342900" lvl="0" indent="-342900" algn="just">
              <a:lnSpc>
                <a:spcPct val="115000"/>
              </a:lnSpc>
              <a:spcAft>
                <a:spcPts val="0"/>
              </a:spcAft>
              <a:buFont typeface="Wingdings" panose="05000000000000000000" pitchFamily="2" charset="2"/>
              <a:buChar char=""/>
            </a:pPr>
            <a:r>
              <a:rPr lang="en-US" sz="2400" b="1" dirty="0">
                <a:latin typeface="Times New Roman" panose="02020603050405020304" pitchFamily="18" charset="0"/>
                <a:ea typeface="Times New Roman" panose="02020603050405020304" pitchFamily="18" charset="0"/>
              </a:rPr>
              <a:t>Pulse measurement</a:t>
            </a:r>
            <a:r>
              <a:rPr lang="en-US" sz="2400" dirty="0">
                <a:latin typeface="Times New Roman" panose="02020603050405020304" pitchFamily="18" charset="0"/>
                <a:ea typeface="Times New Roman" panose="02020603050405020304" pitchFamily="18" charset="0"/>
              </a:rPr>
              <a:t> – PE sensors are very sensitive to record pulse measurements and effective in monitoring the patients’ health. </a:t>
            </a:r>
            <a:endParaRPr lang="en-IN" sz="2400" dirty="0">
              <a:latin typeface="Times New Roman" panose="02020603050405020304" pitchFamily="18" charset="0"/>
              <a:ea typeface="Times New Roman" panose="02020603050405020304" pitchFamily="18" charset="0"/>
            </a:endParaRPr>
          </a:p>
          <a:p>
            <a:pPr marL="342900" lvl="0" indent="-342900" algn="just">
              <a:lnSpc>
                <a:spcPct val="115000"/>
              </a:lnSpc>
              <a:spcAft>
                <a:spcPts val="0"/>
              </a:spcAft>
              <a:buFont typeface="Wingdings" panose="05000000000000000000" pitchFamily="2" charset="2"/>
              <a:buChar char=""/>
            </a:pPr>
            <a:r>
              <a:rPr lang="en-US" sz="2400" b="1" dirty="0">
                <a:latin typeface="Times New Roman" panose="02020603050405020304" pitchFamily="18" charset="0"/>
                <a:ea typeface="Times New Roman" panose="02020603050405020304" pitchFamily="18" charset="0"/>
              </a:rPr>
              <a:t>Stethoscopes</a:t>
            </a:r>
            <a:r>
              <a:rPr lang="en-US" sz="2400" dirty="0">
                <a:latin typeface="Times New Roman" panose="02020603050405020304" pitchFamily="18" charset="0"/>
                <a:ea typeface="Times New Roman" panose="02020603050405020304" pitchFamily="18" charset="0"/>
              </a:rPr>
              <a:t> – Due to high sensitivity and robustness PE sensors, they are often used within stethoscopes. </a:t>
            </a:r>
            <a:endParaRPr lang="en-IN" sz="2400" dirty="0">
              <a:latin typeface="Times New Roman" panose="02020603050405020304" pitchFamily="18" charset="0"/>
              <a:ea typeface="Times New Roman" panose="02020603050405020304" pitchFamily="18" charset="0"/>
            </a:endParaRPr>
          </a:p>
          <a:p>
            <a:pPr marL="342900" lvl="0" indent="-342900" algn="just">
              <a:lnSpc>
                <a:spcPct val="115000"/>
              </a:lnSpc>
              <a:spcAft>
                <a:spcPts val="0"/>
              </a:spcAft>
              <a:buFont typeface="Wingdings" panose="05000000000000000000" pitchFamily="2" charset="2"/>
              <a:buChar char=""/>
            </a:pPr>
            <a:r>
              <a:rPr lang="en-US" sz="2400" b="1" dirty="0" err="1">
                <a:latin typeface="Times New Roman" panose="02020603050405020304" pitchFamily="18" charset="0"/>
                <a:ea typeface="Times New Roman" panose="02020603050405020304" pitchFamily="18" charset="0"/>
              </a:rPr>
              <a:t>Anaesthesia</a:t>
            </a:r>
            <a:r>
              <a:rPr lang="en-US" sz="2400" b="1" dirty="0">
                <a:latin typeface="Times New Roman" panose="02020603050405020304" pitchFamily="18" charset="0"/>
                <a:ea typeface="Times New Roman" panose="02020603050405020304" pitchFamily="18" charset="0"/>
              </a:rPr>
              <a:t> Effectiveness</a:t>
            </a:r>
            <a:r>
              <a:rPr lang="en-US" sz="2400" dirty="0">
                <a:latin typeface="Times New Roman" panose="02020603050405020304" pitchFamily="18" charset="0"/>
                <a:ea typeface="Times New Roman" panose="02020603050405020304" pitchFamily="18" charset="0"/>
              </a:rPr>
              <a:t> - PE sensors are capable of accurately measuring the muscles stimulations, and hence can be helpful in understanding the effectiveness of </a:t>
            </a:r>
            <a:r>
              <a:rPr lang="en-US" sz="2400" dirty="0" err="1">
                <a:latin typeface="Times New Roman" panose="02020603050405020304" pitchFamily="18" charset="0"/>
                <a:ea typeface="Times New Roman" panose="02020603050405020304" pitchFamily="18" charset="0"/>
              </a:rPr>
              <a:t>anaesthesia</a:t>
            </a:r>
            <a:r>
              <a:rPr lang="en-US" sz="2400" dirty="0">
                <a:latin typeface="Times New Roman" panose="02020603050405020304" pitchFamily="18" charset="0"/>
                <a:ea typeface="Times New Roman" panose="02020603050405020304" pitchFamily="18" charset="0"/>
              </a:rPr>
              <a:t>. </a:t>
            </a:r>
            <a:endParaRPr lang="en-IN" sz="2400" dirty="0">
              <a:latin typeface="Times New Roman" panose="02020603050405020304" pitchFamily="18" charset="0"/>
              <a:ea typeface="Times New Roman" panose="02020603050405020304" pitchFamily="18" charset="0"/>
            </a:endParaRPr>
          </a:p>
          <a:p>
            <a:pPr marL="342900" indent="-342900" algn="just">
              <a:buFont typeface="Wingdings" panose="05000000000000000000" pitchFamily="2" charset="2"/>
              <a:buChar char="v"/>
            </a:pPr>
            <a:r>
              <a:rPr lang="en-US" sz="2400" b="1"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Sleep Studies</a:t>
            </a:r>
            <a:r>
              <a:rPr lang="en-US"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 - PE sensors can be attached to various parts of the patient body and can be used to measure the smallest movements of patients during the sleep also.</a:t>
            </a:r>
            <a:endParaRPr lang="en-IN" sz="2400" dirty="0"/>
          </a:p>
        </p:txBody>
      </p:sp>
    </p:spTree>
    <p:extLst>
      <p:ext uri="{BB962C8B-B14F-4D97-AF65-F5344CB8AC3E}">
        <p14:creationId xmlns:p14="http://schemas.microsoft.com/office/powerpoint/2010/main" val="28352470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pic>
        <p:nvPicPr>
          <p:cNvPr id="4" name="Picture 3"/>
          <p:cNvPicPr>
            <a:picLocks noChangeAspect="1"/>
          </p:cNvPicPr>
          <p:nvPr/>
        </p:nvPicPr>
        <p:blipFill>
          <a:blip r:embed="rId4"/>
          <a:stretch>
            <a:fillRect/>
          </a:stretch>
        </p:blipFill>
        <p:spPr>
          <a:xfrm>
            <a:off x="2361629" y="423362"/>
            <a:ext cx="7638280" cy="5776146"/>
          </a:xfrm>
          <a:prstGeom prst="rect">
            <a:avLst/>
          </a:prstGeom>
        </p:spPr>
      </p:pic>
      <p:sp>
        <p:nvSpPr>
          <p:cNvPr id="6" name="Rectangle 5"/>
          <p:cNvSpPr/>
          <p:nvPr/>
        </p:nvSpPr>
        <p:spPr>
          <a:xfrm>
            <a:off x="4235229" y="6253537"/>
            <a:ext cx="4641207" cy="461665"/>
          </a:xfrm>
          <a:prstGeom prst="rect">
            <a:avLst/>
          </a:prstGeom>
        </p:spPr>
        <p:txBody>
          <a:bodyPr wrap="none">
            <a:spAutoFit/>
          </a:bodyPr>
          <a:lstStyle/>
          <a:p>
            <a:r>
              <a:rPr lang="en-IN" sz="2400" dirty="0"/>
              <a:t>https://</a:t>
            </a:r>
            <a:r>
              <a:rPr lang="en-IN" sz="2400" dirty="0" err="1"/>
              <a:t>doi.org</a:t>
            </a:r>
            <a:r>
              <a:rPr lang="en-IN" sz="2400" dirty="0"/>
              <a:t>/10.3390/</a:t>
            </a:r>
            <a:r>
              <a:rPr lang="en-IN" sz="2400" dirty="0" err="1"/>
              <a:t>s18124227</a:t>
            </a:r>
            <a:endParaRPr lang="en-IN" sz="2400" dirty="0"/>
          </a:p>
        </p:txBody>
      </p:sp>
    </p:spTree>
    <p:extLst>
      <p:ext uri="{BB962C8B-B14F-4D97-AF65-F5344CB8AC3E}">
        <p14:creationId xmlns:p14="http://schemas.microsoft.com/office/powerpoint/2010/main" val="29684382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3897399" y="6261853"/>
            <a:ext cx="3946850" cy="400110"/>
          </a:xfrm>
          <a:prstGeom prst="rect">
            <a:avLst/>
          </a:prstGeom>
        </p:spPr>
        <p:txBody>
          <a:bodyPr wrap="none">
            <a:spAutoFit/>
          </a:bodyPr>
          <a:lstStyle/>
          <a:p>
            <a:r>
              <a:rPr lang="en-IN" sz="2000" dirty="0"/>
              <a:t>https://</a:t>
            </a:r>
            <a:r>
              <a:rPr lang="en-IN" sz="2000" dirty="0" err="1"/>
              <a:t>doi.org</a:t>
            </a:r>
            <a:r>
              <a:rPr lang="en-IN" sz="2000" dirty="0"/>
              <a:t>/10.3390/</a:t>
            </a:r>
            <a:r>
              <a:rPr lang="en-IN" sz="2000" dirty="0" err="1"/>
              <a:t>mi9110556</a:t>
            </a:r>
            <a:endParaRPr lang="en-IN" sz="2000" dirty="0"/>
          </a:p>
        </p:txBody>
      </p:sp>
      <p:pic>
        <p:nvPicPr>
          <p:cNvPr id="5" name="Picture 4"/>
          <p:cNvPicPr>
            <a:picLocks noChangeAspect="1"/>
          </p:cNvPicPr>
          <p:nvPr/>
        </p:nvPicPr>
        <p:blipFill>
          <a:blip r:embed="rId4"/>
          <a:stretch>
            <a:fillRect/>
          </a:stretch>
        </p:blipFill>
        <p:spPr>
          <a:xfrm>
            <a:off x="1526707" y="964289"/>
            <a:ext cx="9184836" cy="5073393"/>
          </a:xfrm>
          <a:prstGeom prst="rect">
            <a:avLst/>
          </a:prstGeom>
        </p:spPr>
      </p:pic>
    </p:spTree>
    <p:extLst>
      <p:ext uri="{BB962C8B-B14F-4D97-AF65-F5344CB8AC3E}">
        <p14:creationId xmlns:p14="http://schemas.microsoft.com/office/powerpoint/2010/main" val="39353584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 y="1"/>
            <a:ext cx="252388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589" y="188126"/>
            <a:ext cx="1651743" cy="313105"/>
          </a:xfrm>
          <a:prstGeom prst="rect">
            <a:avLst/>
          </a:prstGeom>
        </p:spPr>
      </p:pic>
      <p:sp>
        <p:nvSpPr>
          <p:cNvPr id="4" name="Rectangle 3"/>
          <p:cNvSpPr/>
          <p:nvPr/>
        </p:nvSpPr>
        <p:spPr>
          <a:xfrm>
            <a:off x="940525" y="611591"/>
            <a:ext cx="10580915" cy="126188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spcAft>
                <a:spcPts val="0"/>
              </a:spcAft>
              <a:tabLst>
                <a:tab pos="2143760" algn="l"/>
              </a:tabLst>
            </a:pPr>
            <a:r>
              <a:rPr lang="en-US" sz="2800" b="1" dirty="0">
                <a:solidFill>
                  <a:srgbClr val="000000"/>
                </a:solidFill>
                <a:latin typeface="Arial" panose="020B0604020202020204" pitchFamily="34" charset="0"/>
                <a:ea typeface="Times New Roman" panose="02020603050405020304" pitchFamily="18" charset="0"/>
                <a:cs typeface="Arial" panose="020B0604020202020204" pitchFamily="34" charset="0"/>
              </a:rPr>
              <a:t>Electrochemical (EC) Sensors:</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tabLst>
                <a:tab pos="2143760" algn="l"/>
              </a:tabLst>
            </a:pPr>
            <a:r>
              <a:rPr lang="en-US" sz="24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 </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device that converts chemical composition data of the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into an analytically usable signal.</a:t>
            </a:r>
            <a:endParaRPr lang="en-IN" sz="24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sp>
        <p:nvSpPr>
          <p:cNvPr id="5" name="Rectangle 4"/>
          <p:cNvSpPr/>
          <p:nvPr/>
        </p:nvSpPr>
        <p:spPr>
          <a:xfrm>
            <a:off x="613954" y="2082479"/>
            <a:ext cx="11135378" cy="449353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buFont typeface="Wingdings" panose="05000000000000000000" pitchFamily="2" charset="2"/>
              <a:buChar char="q"/>
            </a:pP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In electrochemical sensor, the electrode system consist of three electrodes such as working </a:t>
            </a:r>
            <a:r>
              <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electrode (WE), </a:t>
            </a:r>
            <a:r>
              <a:rPr lang="en-US" sz="22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counterelectrode</a:t>
            </a:r>
            <a:r>
              <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(CE) </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and reference </a:t>
            </a:r>
            <a:r>
              <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electrode (RE). </a:t>
            </a:r>
          </a:p>
          <a:p>
            <a:pPr marL="342900" indent="-342900">
              <a:buFont typeface="Wingdings" panose="05000000000000000000" pitchFamily="2" charset="2"/>
              <a:buChar char="q"/>
            </a:pPr>
            <a:r>
              <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It </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has a </a:t>
            </a:r>
            <a:r>
              <a:rPr lang="en-US" sz="22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potentiostat</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 which is an electronic instrument that controls the voltage between two electrodes. </a:t>
            </a:r>
            <a:endPar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342900" indent="-342900">
              <a:buFont typeface="Wingdings" panose="05000000000000000000" pitchFamily="2" charset="2"/>
              <a:buChar char="q"/>
            </a:pPr>
            <a:r>
              <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Working </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electrode (WE) is very sensitive to any change in </a:t>
            </a:r>
            <a:r>
              <a:rPr lang="en-US" sz="22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 solution, provides the surface for the </a:t>
            </a:r>
            <a:r>
              <a:rPr lang="en-US" sz="22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 to undergo reaction, when the potential is applied between WE and RE.  </a:t>
            </a:r>
            <a:endPar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342900" indent="-342900">
              <a:buFont typeface="Wingdings" panose="05000000000000000000" pitchFamily="2" charset="2"/>
              <a:buChar char="q"/>
            </a:pPr>
            <a:r>
              <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The </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CE helps in completing the circuit by allowing the reaction, which is opposite to WE reaction, to happen. If an oxidation reaction happens at WE, reduction reaction will take place at CE, and vice versa. </a:t>
            </a:r>
            <a:endPar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342900" indent="-342900">
              <a:buFont typeface="Wingdings" panose="05000000000000000000" pitchFamily="2" charset="2"/>
              <a:buChar char="q"/>
            </a:pPr>
            <a:r>
              <a:rPr lang="en-US" sz="2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The </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RE is independent of the </a:t>
            </a:r>
            <a:r>
              <a:rPr lang="en-US" sz="22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 and other ions concentration. Its potential is constant while measuring the potential of WE. By measuring the current of redox reaction, the </a:t>
            </a:r>
            <a:r>
              <a:rPr lang="en-US" sz="22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rPr>
              <a:t> can be identified.</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3960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TotalTime>
  <Words>5011</Words>
  <Application>Microsoft Office PowerPoint</Application>
  <PresentationFormat>Widescreen</PresentationFormat>
  <Paragraphs>506</Paragraphs>
  <Slides>109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109</vt:i4>
      </vt:variant>
    </vt:vector>
  </HeadingPairs>
  <TitlesOfParts>
    <vt:vector size="123" baseType="lpstr">
      <vt:lpstr>Aharoni</vt:lpstr>
      <vt:lpstr>Arial</vt:lpstr>
      <vt:lpstr>Calibri</vt:lpstr>
      <vt:lpstr>Calibri Light</vt:lpstr>
      <vt:lpstr>Cardo</vt:lpstr>
      <vt:lpstr>Doppio One</vt:lpstr>
      <vt:lpstr>Gungsuh</vt:lpstr>
      <vt:lpstr>Noto Sans Symbols</vt:lpstr>
      <vt:lpstr>Tahoma</vt:lpstr>
      <vt:lpstr>Times New Roman</vt:lpstr>
      <vt:lpstr>Times-Italic</vt:lpstr>
      <vt:lpstr>Times-Roman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Manjunatha C</dc:creator>
  <cp:lastModifiedBy>Manjunatha C</cp:lastModifiedBy>
  <cp:revision>64</cp:revision>
  <dcterms:created xsi:type="dcterms:W3CDTF">2023-02-05T06:15:53Z</dcterms:created>
  <dcterms:modified xsi:type="dcterms:W3CDTF">2023-02-12T17:12:10Z</dcterms:modified>
</cp:coreProperties>
</file>